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82" y="7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E134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E134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E134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E134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44383" y="4741164"/>
            <a:ext cx="1252727" cy="1828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329" y="94564"/>
            <a:ext cx="8543340" cy="773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E134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0227" y="2417941"/>
            <a:ext cx="8596630" cy="1759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20" y="2021484"/>
            <a:ext cx="5874385" cy="2774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spc="-20" dirty="0">
                <a:solidFill>
                  <a:srgbClr val="FFFFFF"/>
                </a:solidFill>
                <a:latin typeface="Tahoma"/>
                <a:cs typeface="Tahoma"/>
              </a:rPr>
              <a:t>Представляем</a:t>
            </a:r>
            <a:r>
              <a:rPr sz="3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-235" dirty="0">
                <a:solidFill>
                  <a:srgbClr val="FFFFFF"/>
                </a:solidFill>
                <a:latin typeface="Arial Black"/>
                <a:cs typeface="Arial Black"/>
              </a:rPr>
              <a:t>Active</a:t>
            </a:r>
            <a:r>
              <a:rPr sz="3000" spc="-3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spc="-285" dirty="0">
                <a:solidFill>
                  <a:srgbClr val="FFFFFF"/>
                </a:solidFill>
                <a:latin typeface="Arial Black"/>
                <a:cs typeface="Arial Black"/>
              </a:rPr>
              <a:t>ASPM</a:t>
            </a:r>
            <a:endParaRPr sz="3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440"/>
              </a:spcBef>
            </a:pPr>
            <a:endParaRPr sz="3000">
              <a:latin typeface="Arial Black"/>
              <a:cs typeface="Arial Black"/>
            </a:endParaRPr>
          </a:p>
          <a:p>
            <a:pPr marL="12700" marR="1219200">
              <a:lnSpc>
                <a:spcPts val="3490"/>
              </a:lnSpc>
              <a:spcBef>
                <a:spcPts val="5"/>
              </a:spcBef>
            </a:pPr>
            <a:r>
              <a:rPr sz="3000" spc="75" dirty="0">
                <a:solidFill>
                  <a:srgbClr val="FFFFFF"/>
                </a:solidFill>
                <a:latin typeface="Tahoma"/>
                <a:cs typeface="Tahoma"/>
              </a:rPr>
              <a:t>Укрепите</a:t>
            </a:r>
            <a:r>
              <a:rPr sz="3000" spc="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70" dirty="0">
                <a:solidFill>
                  <a:srgbClr val="FFFFFF"/>
                </a:solidFill>
                <a:latin typeface="Tahoma"/>
                <a:cs typeface="Tahoma"/>
              </a:rPr>
              <a:t>каждый</a:t>
            </a:r>
            <a:r>
              <a:rPr sz="300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Tahoma"/>
                <a:cs typeface="Tahoma"/>
              </a:rPr>
              <a:t>релиз. </a:t>
            </a:r>
            <a:r>
              <a:rPr sz="3000" spc="75" dirty="0">
                <a:solidFill>
                  <a:srgbClr val="FFFFFF"/>
                </a:solidFill>
                <a:latin typeface="Tahoma"/>
                <a:cs typeface="Tahoma"/>
              </a:rPr>
              <a:t>Устраните</a:t>
            </a:r>
            <a:r>
              <a:rPr sz="30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70" dirty="0">
                <a:solidFill>
                  <a:srgbClr val="FFFFFF"/>
                </a:solidFill>
                <a:latin typeface="Tahoma"/>
                <a:cs typeface="Tahoma"/>
              </a:rPr>
              <a:t>препятствия.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ts val="3400"/>
              </a:lnSpc>
            </a:pPr>
            <a:r>
              <a:rPr sz="3000" spc="75" dirty="0">
                <a:solidFill>
                  <a:srgbClr val="FFFFFF"/>
                </a:solidFill>
                <a:latin typeface="Tahoma"/>
                <a:cs typeface="Tahoma"/>
              </a:rPr>
              <a:t>Защитите</a:t>
            </a:r>
            <a:r>
              <a:rPr sz="3000" spc="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FFFFFF"/>
                </a:solidFill>
                <a:latin typeface="Tahoma"/>
                <a:cs typeface="Tahoma"/>
              </a:rPr>
              <a:t>каждое</a:t>
            </a:r>
            <a:r>
              <a:rPr sz="3000" spc="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70" dirty="0">
                <a:solidFill>
                  <a:srgbClr val="FFFFFF"/>
                </a:solidFill>
                <a:latin typeface="Tahoma"/>
                <a:cs typeface="Tahoma"/>
              </a:rPr>
              <a:t>приложение.</a:t>
            </a:r>
            <a:endParaRPr sz="3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068" y="1581911"/>
            <a:ext cx="2029968" cy="2971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0895" y="640080"/>
            <a:ext cx="8586470" cy="4284345"/>
            <a:chOff x="310895" y="640080"/>
            <a:chExt cx="8586470" cy="4284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676656"/>
              <a:ext cx="8311896" cy="40827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95" y="644652"/>
              <a:ext cx="8311896" cy="4114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95" y="640080"/>
              <a:ext cx="8311896" cy="414680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259" y="160985"/>
            <a:ext cx="83070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Бесшовная</a:t>
            </a:r>
            <a:r>
              <a:rPr sz="3200" spc="-204" dirty="0"/>
              <a:t> </a:t>
            </a:r>
            <a:r>
              <a:rPr sz="2600" dirty="0"/>
              <a:t>интеграция</a:t>
            </a:r>
            <a:r>
              <a:rPr sz="2600" spc="-75" dirty="0"/>
              <a:t> </a:t>
            </a:r>
            <a:r>
              <a:rPr sz="2600" dirty="0"/>
              <a:t>безопасности</a:t>
            </a:r>
            <a:r>
              <a:rPr sz="2600" spc="-35" dirty="0"/>
              <a:t> </a:t>
            </a:r>
            <a:r>
              <a:rPr sz="2600" dirty="0"/>
              <a:t>в</a:t>
            </a:r>
            <a:r>
              <a:rPr sz="2600" spc="-120" dirty="0"/>
              <a:t> </a:t>
            </a:r>
            <a:r>
              <a:rPr sz="2600" spc="-10" dirty="0"/>
              <a:t>разработку</a:t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6279" y="2834639"/>
            <a:ext cx="4261485" cy="1792605"/>
          </a:xfrm>
          <a:prstGeom prst="rect">
            <a:avLst/>
          </a:prstGeom>
          <a:ln w="36576">
            <a:solidFill>
              <a:srgbClr val="B85CE3"/>
            </a:solidFill>
          </a:ln>
        </p:spPr>
        <p:txBody>
          <a:bodyPr vert="horz" wrap="square" lIns="0" tIns="16383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1290"/>
              </a:spcBef>
            </a:pPr>
            <a:r>
              <a:rPr sz="1400" spc="-10" dirty="0">
                <a:solidFill>
                  <a:srgbClr val="B85CE3"/>
                </a:solidFill>
                <a:latin typeface="Tahoma"/>
                <a:cs typeface="Tahoma"/>
              </a:rPr>
              <a:t>«Инструменты,</a:t>
            </a:r>
            <a:r>
              <a:rPr sz="1400" spc="-85" dirty="0">
                <a:solidFill>
                  <a:srgbClr val="B85CE3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B85CE3"/>
                </a:solidFill>
                <a:latin typeface="Tahoma"/>
                <a:cs typeface="Tahoma"/>
              </a:rPr>
              <a:t>основанные</a:t>
            </a:r>
            <a:r>
              <a:rPr sz="1400" spc="-75" dirty="0">
                <a:solidFill>
                  <a:srgbClr val="B85CE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B85CE3"/>
                </a:solidFill>
                <a:latin typeface="Tahoma"/>
                <a:cs typeface="Tahoma"/>
              </a:rPr>
              <a:t>на</a:t>
            </a:r>
            <a:r>
              <a:rPr sz="1400" spc="10" dirty="0">
                <a:solidFill>
                  <a:srgbClr val="B85CE3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B85CE3"/>
                </a:solidFill>
                <a:latin typeface="Tahoma"/>
                <a:cs typeface="Tahoma"/>
              </a:rPr>
              <a:t>OSC&amp;R,</a:t>
            </a:r>
            <a:endParaRPr sz="1400">
              <a:latin typeface="Tahoma"/>
              <a:cs typeface="Tahoma"/>
            </a:endParaRPr>
          </a:p>
          <a:p>
            <a:pPr marL="244475">
              <a:lnSpc>
                <a:spcPct val="100000"/>
              </a:lnSpc>
              <a:spcBef>
                <a:spcPts val="85"/>
              </a:spcBef>
            </a:pPr>
            <a:r>
              <a:rPr sz="1400" spc="-10" dirty="0">
                <a:solidFill>
                  <a:srgbClr val="B85CE3"/>
                </a:solidFill>
                <a:latin typeface="Tahoma"/>
                <a:cs typeface="Tahoma"/>
              </a:rPr>
              <a:t>обеспечат</a:t>
            </a:r>
            <a:r>
              <a:rPr sz="1400" spc="-30" dirty="0">
                <a:solidFill>
                  <a:srgbClr val="B85CE3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B85CE3"/>
                </a:solidFill>
                <a:latin typeface="Tahoma"/>
                <a:cs typeface="Tahoma"/>
              </a:rPr>
              <a:t>целостность</a:t>
            </a:r>
            <a:r>
              <a:rPr sz="1400" spc="-80" dirty="0">
                <a:solidFill>
                  <a:srgbClr val="B85CE3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B85CE3"/>
                </a:solidFill>
                <a:latin typeface="Tahoma"/>
                <a:cs typeface="Tahoma"/>
              </a:rPr>
              <a:t>и</a:t>
            </a:r>
            <a:endParaRPr sz="1400">
              <a:latin typeface="Tahoma"/>
              <a:cs typeface="Tahoma"/>
            </a:endParaRPr>
          </a:p>
          <a:p>
            <a:pPr marL="244475">
              <a:lnSpc>
                <a:spcPct val="100000"/>
              </a:lnSpc>
              <a:spcBef>
                <a:spcPts val="85"/>
              </a:spcBef>
            </a:pPr>
            <a:r>
              <a:rPr sz="1400" spc="-10" dirty="0">
                <a:solidFill>
                  <a:srgbClr val="B85CE3"/>
                </a:solidFill>
                <a:latin typeface="Tahoma"/>
                <a:cs typeface="Tahoma"/>
              </a:rPr>
              <a:t>последовательность,</a:t>
            </a:r>
            <a:r>
              <a:rPr sz="1400" spc="-110" dirty="0">
                <a:solidFill>
                  <a:srgbClr val="B85CE3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B85CE3"/>
                </a:solidFill>
                <a:latin typeface="Tahoma"/>
                <a:cs typeface="Tahoma"/>
              </a:rPr>
              <a:t>которых</a:t>
            </a:r>
            <a:r>
              <a:rPr sz="1400" spc="-90" dirty="0">
                <a:solidFill>
                  <a:srgbClr val="B85CE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B85CE3"/>
                </a:solidFill>
                <a:latin typeface="Tahoma"/>
                <a:cs typeface="Tahoma"/>
              </a:rPr>
              <a:t>часто</a:t>
            </a:r>
            <a:r>
              <a:rPr sz="1400" spc="-10" dirty="0">
                <a:solidFill>
                  <a:srgbClr val="B85CE3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B85CE3"/>
                </a:solidFill>
                <a:latin typeface="Tahoma"/>
                <a:cs typeface="Tahoma"/>
              </a:rPr>
              <a:t>не</a:t>
            </a:r>
            <a:endParaRPr sz="1400">
              <a:latin typeface="Tahoma"/>
              <a:cs typeface="Tahoma"/>
            </a:endParaRPr>
          </a:p>
          <a:p>
            <a:pPr marL="244475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B85CE3"/>
                </a:solidFill>
                <a:latin typeface="Tahoma"/>
                <a:cs typeface="Tahoma"/>
              </a:rPr>
              <a:t>хватает</a:t>
            </a:r>
            <a:r>
              <a:rPr sz="1400" spc="-25" dirty="0">
                <a:solidFill>
                  <a:srgbClr val="B85CE3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B85CE3"/>
                </a:solidFill>
                <a:latin typeface="Tahoma"/>
                <a:cs typeface="Tahoma"/>
              </a:rPr>
              <a:t>многим</a:t>
            </a:r>
            <a:r>
              <a:rPr sz="1400" spc="-50" dirty="0">
                <a:solidFill>
                  <a:srgbClr val="B85CE3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B85CE3"/>
                </a:solidFill>
                <a:latin typeface="Tahoma"/>
                <a:cs typeface="Tahoma"/>
              </a:rPr>
              <a:t>стратегиям</a:t>
            </a:r>
            <a:r>
              <a:rPr sz="1400" spc="-125" dirty="0">
                <a:solidFill>
                  <a:srgbClr val="B85CE3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B85CE3"/>
                </a:solidFill>
                <a:latin typeface="Tahoma"/>
                <a:cs typeface="Tahoma"/>
              </a:rPr>
              <a:t>безопасности»</a:t>
            </a:r>
            <a:endParaRPr sz="1400">
              <a:latin typeface="Tahoma"/>
              <a:cs typeface="Tahoma"/>
            </a:endParaRPr>
          </a:p>
          <a:p>
            <a:pPr marL="244475">
              <a:lnSpc>
                <a:spcPts val="1365"/>
              </a:lnSpc>
              <a:spcBef>
                <a:spcPts val="1485"/>
              </a:spcBef>
            </a:pPr>
            <a:r>
              <a:rPr sz="1150" spc="-75" dirty="0">
                <a:solidFill>
                  <a:srgbClr val="B85CE3"/>
                </a:solidFill>
                <a:latin typeface="Arial Black"/>
                <a:cs typeface="Arial Black"/>
              </a:rPr>
              <a:t>Дэвид</a:t>
            </a:r>
            <a:r>
              <a:rPr sz="1150" spc="-90" dirty="0">
                <a:solidFill>
                  <a:srgbClr val="B85CE3"/>
                </a:solidFill>
                <a:latin typeface="Arial Black"/>
                <a:cs typeface="Arial Black"/>
              </a:rPr>
              <a:t> </a:t>
            </a:r>
            <a:r>
              <a:rPr sz="1150" spc="-20" dirty="0">
                <a:solidFill>
                  <a:srgbClr val="B85CE3"/>
                </a:solidFill>
                <a:latin typeface="Arial Black"/>
                <a:cs typeface="Arial Black"/>
              </a:rPr>
              <a:t>Кросс</a:t>
            </a:r>
            <a:endParaRPr sz="1150">
              <a:latin typeface="Arial Black"/>
              <a:cs typeface="Arial Black"/>
            </a:endParaRPr>
          </a:p>
          <a:p>
            <a:pPr marL="244475">
              <a:lnSpc>
                <a:spcPts val="1425"/>
              </a:lnSpc>
            </a:pPr>
            <a:r>
              <a:rPr sz="1200" spc="-120" dirty="0">
                <a:solidFill>
                  <a:srgbClr val="B85CE3"/>
                </a:solidFill>
                <a:latin typeface="Arial Black"/>
                <a:cs typeface="Arial Black"/>
              </a:rPr>
              <a:t>Бывший</a:t>
            </a:r>
            <a:r>
              <a:rPr sz="1200" spc="-90" dirty="0">
                <a:solidFill>
                  <a:srgbClr val="B85CE3"/>
                </a:solidFill>
                <a:latin typeface="Arial Black"/>
                <a:cs typeface="Arial Black"/>
              </a:rPr>
              <a:t> </a:t>
            </a:r>
            <a:r>
              <a:rPr sz="1200" spc="-120" dirty="0">
                <a:solidFill>
                  <a:srgbClr val="B85CE3"/>
                </a:solidFill>
                <a:latin typeface="Arial Black"/>
                <a:cs typeface="Arial Black"/>
              </a:rPr>
              <a:t>руководитель</a:t>
            </a:r>
            <a:r>
              <a:rPr sz="1200" spc="-25" dirty="0">
                <a:solidFill>
                  <a:srgbClr val="B85CE3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B85CE3"/>
                </a:solidFill>
                <a:latin typeface="Arial Black"/>
                <a:cs typeface="Arial Black"/>
              </a:rPr>
              <a:t>облачной</a:t>
            </a:r>
            <a:r>
              <a:rPr sz="1200" spc="-90" dirty="0">
                <a:solidFill>
                  <a:srgbClr val="B85CE3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B85CE3"/>
                </a:solidFill>
                <a:latin typeface="Arial Black"/>
                <a:cs typeface="Arial Black"/>
              </a:rPr>
              <a:t>безопасности</a:t>
            </a:r>
            <a:r>
              <a:rPr sz="1200" spc="-90" dirty="0">
                <a:solidFill>
                  <a:srgbClr val="B85CE3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B85CE3"/>
                </a:solidFill>
                <a:latin typeface="Arial Black"/>
                <a:cs typeface="Arial Black"/>
              </a:rPr>
              <a:t>в</a:t>
            </a:r>
            <a:endParaRPr sz="1200">
              <a:latin typeface="Arial Black"/>
              <a:cs typeface="Arial Black"/>
            </a:endParaRPr>
          </a:p>
          <a:p>
            <a:pPr marL="244475">
              <a:lnSpc>
                <a:spcPct val="100000"/>
              </a:lnSpc>
              <a:spcBef>
                <a:spcPts val="20"/>
              </a:spcBef>
            </a:pPr>
            <a:r>
              <a:rPr sz="1150" spc="-85" dirty="0">
                <a:solidFill>
                  <a:srgbClr val="B85CE3"/>
                </a:solidFill>
                <a:latin typeface="Arial Black"/>
                <a:cs typeface="Arial Black"/>
              </a:rPr>
              <a:t>Microsoft</a:t>
            </a:r>
            <a:r>
              <a:rPr sz="1150" spc="-20" dirty="0">
                <a:solidFill>
                  <a:srgbClr val="B85CE3"/>
                </a:solidFill>
                <a:latin typeface="Arial Black"/>
                <a:cs typeface="Arial Black"/>
              </a:rPr>
              <a:t> </a:t>
            </a:r>
            <a:r>
              <a:rPr sz="1150" dirty="0">
                <a:solidFill>
                  <a:srgbClr val="B85CE3"/>
                </a:solidFill>
                <a:latin typeface="Arial Black"/>
                <a:cs typeface="Arial Black"/>
              </a:rPr>
              <a:t>и</a:t>
            </a:r>
            <a:r>
              <a:rPr sz="1150" spc="-180" dirty="0">
                <a:solidFill>
                  <a:srgbClr val="B85CE3"/>
                </a:solidFill>
                <a:latin typeface="Arial Black"/>
                <a:cs typeface="Arial Black"/>
              </a:rPr>
              <a:t> </a:t>
            </a:r>
            <a:r>
              <a:rPr sz="1150" spc="-85" dirty="0">
                <a:solidFill>
                  <a:srgbClr val="B85CE3"/>
                </a:solidFill>
                <a:latin typeface="Arial Black"/>
                <a:cs typeface="Arial Black"/>
              </a:rPr>
              <a:t>Google,</a:t>
            </a:r>
            <a:r>
              <a:rPr sz="1150" spc="-40" dirty="0">
                <a:solidFill>
                  <a:srgbClr val="B85CE3"/>
                </a:solidFill>
                <a:latin typeface="Arial Black"/>
                <a:cs typeface="Arial Black"/>
              </a:rPr>
              <a:t> </a:t>
            </a:r>
            <a:r>
              <a:rPr sz="1150" spc="-85" dirty="0">
                <a:solidFill>
                  <a:srgbClr val="B85CE3"/>
                </a:solidFill>
                <a:latin typeface="Arial Black"/>
                <a:cs typeface="Arial Black"/>
              </a:rPr>
              <a:t>основатель</a:t>
            </a:r>
            <a:r>
              <a:rPr sz="1150" spc="-60" dirty="0">
                <a:solidFill>
                  <a:srgbClr val="B85CE3"/>
                </a:solidFill>
                <a:latin typeface="Arial Black"/>
                <a:cs typeface="Arial Black"/>
              </a:rPr>
              <a:t> </a:t>
            </a:r>
            <a:r>
              <a:rPr sz="1150" spc="-20" dirty="0">
                <a:solidFill>
                  <a:srgbClr val="B85CE3"/>
                </a:solidFill>
                <a:latin typeface="Arial Black"/>
                <a:cs typeface="Arial Black"/>
              </a:rPr>
              <a:t>OSC&amp;R</a:t>
            </a:r>
            <a:endParaRPr sz="11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Что</a:t>
            </a:r>
            <a:r>
              <a:rPr sz="3200" spc="-55" dirty="0"/>
              <a:t> </a:t>
            </a:r>
            <a:r>
              <a:rPr sz="3200" dirty="0"/>
              <a:t>мы</a:t>
            </a:r>
            <a:r>
              <a:rPr sz="3200" spc="-25" dirty="0"/>
              <a:t> </a:t>
            </a:r>
            <a:r>
              <a:rPr sz="3200" dirty="0"/>
              <a:t>слышим</a:t>
            </a:r>
            <a:r>
              <a:rPr sz="3200" spc="-50" dirty="0"/>
              <a:t> </a:t>
            </a:r>
            <a:r>
              <a:rPr sz="3200" dirty="0"/>
              <a:t>от</a:t>
            </a:r>
            <a:r>
              <a:rPr sz="3200" spc="10" dirty="0"/>
              <a:t> </a:t>
            </a:r>
            <a:r>
              <a:rPr sz="3200" spc="-10" dirty="0"/>
              <a:t>клиентов?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10895" y="2834639"/>
            <a:ext cx="4046220" cy="1819910"/>
          </a:xfrm>
          <a:prstGeom prst="rect">
            <a:avLst/>
          </a:prstGeom>
          <a:ln w="36575">
            <a:solidFill>
              <a:srgbClr val="FF8F6C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marL="243204" marR="381635" indent="-64135">
              <a:lnSpc>
                <a:spcPct val="108500"/>
              </a:lnSpc>
              <a:spcBef>
                <a:spcPts val="1165"/>
              </a:spcBef>
            </a:pPr>
            <a:r>
              <a:rPr sz="1550" dirty="0">
                <a:solidFill>
                  <a:srgbClr val="FF8F6C"/>
                </a:solidFill>
                <a:latin typeface="Microsoft Sans Serif"/>
                <a:cs typeface="Microsoft Sans Serif"/>
              </a:rPr>
              <a:t>«OX</a:t>
            </a:r>
            <a:r>
              <a:rPr sz="1550" spc="110" dirty="0">
                <a:solidFill>
                  <a:srgbClr val="FF8F6C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8F6C"/>
                </a:solidFill>
                <a:latin typeface="Microsoft Sans Serif"/>
                <a:cs typeface="Microsoft Sans Serif"/>
              </a:rPr>
              <a:t>меняет</a:t>
            </a:r>
            <a:r>
              <a:rPr sz="1550" spc="195" dirty="0">
                <a:solidFill>
                  <a:srgbClr val="FF8F6C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8F6C"/>
                </a:solidFill>
                <a:latin typeface="Microsoft Sans Serif"/>
                <a:cs typeface="Microsoft Sans Serif"/>
              </a:rPr>
              <a:t>правила</a:t>
            </a:r>
            <a:r>
              <a:rPr sz="1550" spc="105" dirty="0">
                <a:solidFill>
                  <a:srgbClr val="FF8F6C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8F6C"/>
                </a:solidFill>
                <a:latin typeface="Microsoft Sans Serif"/>
                <a:cs typeface="Microsoft Sans Serif"/>
              </a:rPr>
              <a:t>игры</a:t>
            </a:r>
            <a:r>
              <a:rPr sz="1550" spc="60" dirty="0">
                <a:solidFill>
                  <a:srgbClr val="FF8F6C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8F6C"/>
                </a:solidFill>
                <a:latin typeface="Microsoft Sans Serif"/>
                <a:cs typeface="Microsoft Sans Serif"/>
              </a:rPr>
              <a:t>в</a:t>
            </a:r>
            <a:r>
              <a:rPr sz="1550" spc="105" dirty="0">
                <a:solidFill>
                  <a:srgbClr val="FF8F6C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FF8F6C"/>
                </a:solidFill>
                <a:latin typeface="Microsoft Sans Serif"/>
                <a:cs typeface="Microsoft Sans Serif"/>
              </a:rPr>
              <a:t>AppSec. </a:t>
            </a:r>
            <a:r>
              <a:rPr sz="1550" dirty="0">
                <a:solidFill>
                  <a:srgbClr val="FF8F6C"/>
                </a:solidFill>
                <a:latin typeface="Microsoft Sans Serif"/>
                <a:cs typeface="Microsoft Sans Serif"/>
              </a:rPr>
              <a:t>Он</a:t>
            </a:r>
            <a:r>
              <a:rPr sz="1550" spc="90" dirty="0">
                <a:solidFill>
                  <a:srgbClr val="FF8F6C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8F6C"/>
                </a:solidFill>
                <a:latin typeface="Microsoft Sans Serif"/>
                <a:cs typeface="Microsoft Sans Serif"/>
              </a:rPr>
              <a:t>дал</a:t>
            </a:r>
            <a:r>
              <a:rPr sz="1550" spc="80" dirty="0">
                <a:solidFill>
                  <a:srgbClr val="FF8F6C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8F6C"/>
                </a:solidFill>
                <a:latin typeface="Microsoft Sans Serif"/>
                <a:cs typeface="Microsoft Sans Serif"/>
              </a:rPr>
              <a:t>нам</a:t>
            </a:r>
            <a:r>
              <a:rPr sz="1550" spc="100" dirty="0">
                <a:solidFill>
                  <a:srgbClr val="FF8F6C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8F6C"/>
                </a:solidFill>
                <a:latin typeface="Microsoft Sans Serif"/>
                <a:cs typeface="Microsoft Sans Serif"/>
              </a:rPr>
              <a:t>полную</a:t>
            </a:r>
            <a:r>
              <a:rPr sz="1550" spc="180" dirty="0">
                <a:solidFill>
                  <a:srgbClr val="FF8F6C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8F6C"/>
                </a:solidFill>
                <a:latin typeface="Microsoft Sans Serif"/>
                <a:cs typeface="Microsoft Sans Serif"/>
              </a:rPr>
              <a:t>и</a:t>
            </a:r>
            <a:r>
              <a:rPr sz="1550" spc="50" dirty="0">
                <a:solidFill>
                  <a:srgbClr val="FF8F6C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FF8F6C"/>
                </a:solidFill>
                <a:latin typeface="Microsoft Sans Serif"/>
                <a:cs typeface="Microsoft Sans Serif"/>
              </a:rPr>
              <a:t>надёжную </a:t>
            </a:r>
            <a:r>
              <a:rPr sz="1550" dirty="0">
                <a:solidFill>
                  <a:srgbClr val="FF8F6C"/>
                </a:solidFill>
                <a:latin typeface="Microsoft Sans Serif"/>
                <a:cs typeface="Microsoft Sans Serif"/>
              </a:rPr>
              <a:t>картину</a:t>
            </a:r>
            <a:r>
              <a:rPr sz="1550" spc="150" dirty="0">
                <a:solidFill>
                  <a:srgbClr val="FF8F6C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8F6C"/>
                </a:solidFill>
                <a:latin typeface="Microsoft Sans Serif"/>
                <a:cs typeface="Microsoft Sans Serif"/>
              </a:rPr>
              <a:t>состояния</a:t>
            </a:r>
            <a:r>
              <a:rPr sz="1550" spc="155" dirty="0">
                <a:solidFill>
                  <a:srgbClr val="FF8F6C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FF8F6C"/>
                </a:solidFill>
                <a:latin typeface="Microsoft Sans Serif"/>
                <a:cs typeface="Microsoft Sans Serif"/>
              </a:rPr>
              <a:t>безопасности </a:t>
            </a:r>
            <a:r>
              <a:rPr sz="1550" dirty="0">
                <a:solidFill>
                  <a:srgbClr val="FF8F6C"/>
                </a:solidFill>
                <a:latin typeface="Microsoft Sans Serif"/>
                <a:cs typeface="Microsoft Sans Serif"/>
              </a:rPr>
              <a:t>кода</a:t>
            </a:r>
            <a:r>
              <a:rPr sz="1550" spc="50" dirty="0">
                <a:solidFill>
                  <a:srgbClr val="FF8F6C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8F6C"/>
                </a:solidFill>
                <a:latin typeface="Microsoft Sans Serif"/>
                <a:cs typeface="Microsoft Sans Serif"/>
              </a:rPr>
              <a:t>перед</a:t>
            </a:r>
            <a:r>
              <a:rPr sz="1550" spc="75" dirty="0">
                <a:solidFill>
                  <a:srgbClr val="FF8F6C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FF8F6C"/>
                </a:solidFill>
                <a:latin typeface="Microsoft Sans Serif"/>
                <a:cs typeface="Microsoft Sans Serif"/>
              </a:rPr>
              <a:t>развёртыванием.»</a:t>
            </a:r>
            <a:endParaRPr sz="1550">
              <a:latin typeface="Microsoft Sans Serif"/>
              <a:cs typeface="Microsoft Sans Serif"/>
            </a:endParaRPr>
          </a:p>
          <a:p>
            <a:pPr marR="289560" algn="r">
              <a:lnSpc>
                <a:spcPct val="100000"/>
              </a:lnSpc>
              <a:spcBef>
                <a:spcPts val="595"/>
              </a:spcBef>
            </a:pPr>
            <a:r>
              <a:rPr sz="1150" spc="-70" dirty="0">
                <a:solidFill>
                  <a:srgbClr val="FF8F6C"/>
                </a:solidFill>
                <a:latin typeface="Arial Black"/>
                <a:cs typeface="Arial Black"/>
              </a:rPr>
              <a:t>Голан</a:t>
            </a:r>
            <a:r>
              <a:rPr sz="1150" spc="-155" dirty="0">
                <a:solidFill>
                  <a:srgbClr val="FF8F6C"/>
                </a:solidFill>
                <a:latin typeface="Arial Black"/>
                <a:cs typeface="Arial Black"/>
              </a:rPr>
              <a:t> </a:t>
            </a:r>
            <a:r>
              <a:rPr sz="1150" spc="-10" dirty="0">
                <a:solidFill>
                  <a:srgbClr val="FF8F6C"/>
                </a:solidFill>
                <a:latin typeface="Arial Black"/>
                <a:cs typeface="Arial Black"/>
              </a:rPr>
              <a:t>Бараш</a:t>
            </a:r>
            <a:endParaRPr sz="1150">
              <a:latin typeface="Arial Black"/>
              <a:cs typeface="Arial Black"/>
            </a:endParaRPr>
          </a:p>
          <a:p>
            <a:pPr marR="288925" algn="r">
              <a:lnSpc>
                <a:spcPct val="100000"/>
              </a:lnSpc>
              <a:spcBef>
                <a:spcPts val="190"/>
              </a:spcBef>
            </a:pPr>
            <a:r>
              <a:rPr sz="1200" spc="-75" dirty="0">
                <a:solidFill>
                  <a:srgbClr val="FF8F6C"/>
                </a:solidFill>
                <a:latin typeface="Arial Black"/>
                <a:cs typeface="Arial Black"/>
              </a:rPr>
              <a:t>Глава</a:t>
            </a:r>
            <a:r>
              <a:rPr sz="1200" spc="-155" dirty="0">
                <a:solidFill>
                  <a:srgbClr val="FF8F6C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FF8F6C"/>
                </a:solidFill>
                <a:latin typeface="Arial Black"/>
                <a:cs typeface="Arial Black"/>
              </a:rPr>
              <a:t>группы</a:t>
            </a:r>
            <a:r>
              <a:rPr sz="1200" spc="-150" dirty="0">
                <a:solidFill>
                  <a:srgbClr val="FF8F6C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FF8F6C"/>
                </a:solidFill>
                <a:latin typeface="Arial Black"/>
                <a:cs typeface="Arial Black"/>
              </a:rPr>
              <a:t>по</a:t>
            </a:r>
            <a:r>
              <a:rPr sz="1200" spc="-155" dirty="0">
                <a:solidFill>
                  <a:srgbClr val="FF8F6C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8F6C"/>
                </a:solidFill>
                <a:latin typeface="Arial Black"/>
                <a:cs typeface="Arial Black"/>
              </a:rPr>
              <a:t>безопасности,</a:t>
            </a:r>
            <a:endParaRPr sz="1200">
              <a:latin typeface="Arial Black"/>
              <a:cs typeface="Arial Black"/>
            </a:endParaRPr>
          </a:p>
          <a:p>
            <a:pPr marL="2402205">
              <a:lnSpc>
                <a:spcPts val="1340"/>
              </a:lnSpc>
              <a:spcBef>
                <a:spcPts val="145"/>
              </a:spcBef>
            </a:pPr>
            <a:r>
              <a:rPr sz="1200" spc="-80" dirty="0">
                <a:solidFill>
                  <a:srgbClr val="FF8F6C"/>
                </a:solidFill>
                <a:latin typeface="Arial Black"/>
                <a:cs typeface="Arial Black"/>
              </a:rPr>
              <a:t>CISO888</a:t>
            </a:r>
            <a:r>
              <a:rPr sz="1200" spc="-140" dirty="0">
                <a:solidFill>
                  <a:srgbClr val="FF8F6C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8F6C"/>
                </a:solidFill>
                <a:latin typeface="Arial Black"/>
                <a:cs typeface="Arial Black"/>
              </a:rPr>
              <a:t>Holdings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895" y="982980"/>
            <a:ext cx="8476615" cy="1371600"/>
          </a:xfrm>
          <a:prstGeom prst="rect">
            <a:avLst/>
          </a:prstGeom>
          <a:ln w="36576">
            <a:solidFill>
              <a:srgbClr val="1E134D"/>
            </a:solidFill>
          </a:ln>
        </p:spPr>
        <p:txBody>
          <a:bodyPr vert="horz" wrap="square" lIns="0" tIns="144145" rIns="0" bIns="0" rtlCol="0">
            <a:spAutoFit/>
          </a:bodyPr>
          <a:lstStyle/>
          <a:p>
            <a:pPr marL="243204" marR="1236980" indent="-64769">
              <a:lnSpc>
                <a:spcPct val="106100"/>
              </a:lnSpc>
              <a:spcBef>
                <a:spcPts val="1135"/>
              </a:spcBef>
            </a:pP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«Всего</a:t>
            </a:r>
            <a:r>
              <a:rPr sz="1500" spc="25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за</a:t>
            </a:r>
            <a:r>
              <a:rPr sz="1500" spc="25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пять</a:t>
            </a:r>
            <a:r>
              <a:rPr sz="1500" spc="-20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минут</a:t>
            </a:r>
            <a:r>
              <a:rPr sz="1500" spc="-40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мы</a:t>
            </a:r>
            <a:r>
              <a:rPr sz="1500" spc="15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подключили</a:t>
            </a:r>
            <a:r>
              <a:rPr sz="1500" spc="-90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GitLab,</a:t>
            </a:r>
            <a:r>
              <a:rPr sz="1500" spc="-15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наш</a:t>
            </a:r>
            <a:r>
              <a:rPr sz="1500" spc="-20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основной</a:t>
            </a:r>
            <a:r>
              <a:rPr sz="1500" spc="-70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репозиторий,</a:t>
            </a:r>
            <a:r>
              <a:rPr sz="1500" spc="-90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к</a:t>
            </a:r>
            <a:r>
              <a:rPr sz="1500" spc="25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1E134D"/>
                </a:solidFill>
                <a:latin typeface="Tahoma"/>
                <a:cs typeface="Tahoma"/>
              </a:rPr>
              <a:t>OX.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Сканирование</a:t>
            </a:r>
            <a:r>
              <a:rPr sz="1500" spc="-114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началось</a:t>
            </a:r>
            <a:r>
              <a:rPr sz="1500" spc="-40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сразу</a:t>
            </a:r>
            <a:r>
              <a:rPr sz="1500" spc="5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же</a:t>
            </a:r>
            <a:r>
              <a:rPr sz="1500" spc="15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—</a:t>
            </a:r>
            <a:r>
              <a:rPr sz="1500" spc="-10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это</a:t>
            </a:r>
            <a:r>
              <a:rPr sz="1500" spc="-30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E134D"/>
                </a:solidFill>
                <a:latin typeface="Tahoma"/>
                <a:cs typeface="Tahoma"/>
              </a:rPr>
              <a:t>было как</a:t>
            </a:r>
            <a:r>
              <a:rPr sz="1500" spc="-5" dirty="0">
                <a:solidFill>
                  <a:srgbClr val="1E134D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1E134D"/>
                </a:solidFill>
                <a:latin typeface="Tahoma"/>
                <a:cs typeface="Tahoma"/>
              </a:rPr>
              <a:t>“Аллилуйя”»</a:t>
            </a:r>
            <a:endParaRPr sz="1500">
              <a:latin typeface="Tahoma"/>
              <a:cs typeface="Tahoma"/>
            </a:endParaRPr>
          </a:p>
          <a:p>
            <a:pPr marL="7291705" marR="144780" indent="196850" algn="r">
              <a:lnSpc>
                <a:spcPct val="138500"/>
              </a:lnSpc>
              <a:spcBef>
                <a:spcPts val="35"/>
              </a:spcBef>
            </a:pPr>
            <a:r>
              <a:rPr sz="1150" spc="-95" dirty="0">
                <a:solidFill>
                  <a:srgbClr val="1E134D"/>
                </a:solidFill>
                <a:latin typeface="Arial Black"/>
                <a:cs typeface="Arial Black"/>
              </a:rPr>
              <a:t>Эрик</a:t>
            </a:r>
            <a:r>
              <a:rPr sz="1150" spc="-155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150" spc="-105" dirty="0">
                <a:solidFill>
                  <a:srgbClr val="1E134D"/>
                </a:solidFill>
                <a:latin typeface="Arial Black"/>
                <a:cs typeface="Arial Black"/>
              </a:rPr>
              <a:t>Остин </a:t>
            </a:r>
            <a:r>
              <a:rPr sz="1150" spc="-80" dirty="0">
                <a:solidFill>
                  <a:srgbClr val="1E134D"/>
                </a:solidFill>
                <a:latin typeface="Arial Black"/>
                <a:cs typeface="Arial Black"/>
              </a:rPr>
              <a:t>Руководитель</a:t>
            </a:r>
            <a:endParaRPr sz="1150">
              <a:latin typeface="Arial Black"/>
              <a:cs typeface="Arial Black"/>
            </a:endParaRPr>
          </a:p>
          <a:p>
            <a:pPr marR="145415" algn="r">
              <a:lnSpc>
                <a:spcPct val="100000"/>
              </a:lnSpc>
              <a:spcBef>
                <a:spcPts val="85"/>
              </a:spcBef>
            </a:pPr>
            <a:r>
              <a:rPr sz="1200" spc="-105" dirty="0">
                <a:solidFill>
                  <a:srgbClr val="1E134D"/>
                </a:solidFill>
                <a:latin typeface="Arial Black"/>
                <a:cs typeface="Arial Black"/>
              </a:rPr>
              <a:t>отдела</a:t>
            </a:r>
            <a:r>
              <a:rPr sz="1200" spc="-160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1E134D"/>
                </a:solidFill>
                <a:latin typeface="Arial Black"/>
                <a:cs typeface="Arial Black"/>
              </a:rPr>
              <a:t>безопасности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О</a:t>
            </a:r>
            <a:r>
              <a:rPr sz="3200" spc="-55" dirty="0"/>
              <a:t> </a:t>
            </a:r>
            <a:r>
              <a:rPr sz="3200" dirty="0"/>
              <a:t>компании</a:t>
            </a:r>
            <a:r>
              <a:rPr sz="3200" spc="-25" dirty="0"/>
              <a:t> </a:t>
            </a:r>
            <a:r>
              <a:rPr sz="3200" spc="-150" dirty="0"/>
              <a:t>OX</a:t>
            </a:r>
            <a:r>
              <a:rPr sz="3200" spc="-475" dirty="0"/>
              <a:t> </a:t>
            </a:r>
            <a:r>
              <a:rPr sz="3200" spc="45" dirty="0"/>
              <a:t>Security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504688" y="1536191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098" y="0"/>
                </a:lnTo>
              </a:path>
            </a:pathLst>
          </a:custGeom>
          <a:ln w="9144">
            <a:solidFill>
              <a:srgbClr val="672C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4688" y="3675888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098" y="0"/>
                </a:lnTo>
              </a:path>
            </a:pathLst>
          </a:custGeom>
          <a:ln w="18288">
            <a:solidFill>
              <a:srgbClr val="1E1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02655" y="1206246"/>
            <a:ext cx="105473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solidFill>
                  <a:srgbClr val="672C8B"/>
                </a:solidFill>
                <a:latin typeface="Microsoft Sans Serif"/>
                <a:cs typeface="Microsoft Sans Serif"/>
              </a:rPr>
              <a:t>Инвесторы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7472" y="2857500"/>
            <a:ext cx="1069975" cy="0"/>
          </a:xfrm>
          <a:custGeom>
            <a:avLst/>
            <a:gdLst/>
            <a:ahLst/>
            <a:cxnLst/>
            <a:rect l="l" t="t" r="r" b="b"/>
            <a:pathLst>
              <a:path w="1069975">
                <a:moveTo>
                  <a:pt x="0" y="0"/>
                </a:moveTo>
                <a:lnTo>
                  <a:pt x="1069594" y="0"/>
                </a:lnTo>
              </a:path>
            </a:pathLst>
          </a:custGeom>
          <a:ln w="9144">
            <a:solidFill>
              <a:srgbClr val="1E1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472" y="3168395"/>
            <a:ext cx="1069975" cy="0"/>
          </a:xfrm>
          <a:custGeom>
            <a:avLst/>
            <a:gdLst/>
            <a:ahLst/>
            <a:cxnLst/>
            <a:rect l="l" t="t" r="r" b="b"/>
            <a:pathLst>
              <a:path w="1069975">
                <a:moveTo>
                  <a:pt x="0" y="0"/>
                </a:moveTo>
                <a:lnTo>
                  <a:pt x="1069594" y="0"/>
                </a:lnTo>
              </a:path>
            </a:pathLst>
          </a:custGeom>
          <a:ln w="9144">
            <a:solidFill>
              <a:srgbClr val="1E1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472" y="3671315"/>
            <a:ext cx="1069975" cy="0"/>
          </a:xfrm>
          <a:custGeom>
            <a:avLst/>
            <a:gdLst/>
            <a:ahLst/>
            <a:cxnLst/>
            <a:rect l="l" t="t" r="r" b="b"/>
            <a:pathLst>
              <a:path w="1069975">
                <a:moveTo>
                  <a:pt x="0" y="0"/>
                </a:moveTo>
                <a:lnTo>
                  <a:pt x="1069594" y="0"/>
                </a:lnTo>
              </a:path>
            </a:pathLst>
          </a:custGeom>
          <a:ln w="18288">
            <a:solidFill>
              <a:srgbClr val="1E1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0563" y="2897200"/>
            <a:ext cx="79883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70" dirty="0">
                <a:solidFill>
                  <a:srgbClr val="1E134D"/>
                </a:solidFill>
                <a:latin typeface="Arial Black"/>
                <a:cs typeface="Arial Black"/>
              </a:rPr>
              <a:t>Основана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563" y="3192856"/>
            <a:ext cx="68389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-35" dirty="0">
                <a:solidFill>
                  <a:srgbClr val="1E134D"/>
                </a:solidFill>
                <a:latin typeface="Microsoft Sans Serif"/>
                <a:cs typeface="Microsoft Sans Serif"/>
              </a:rPr>
              <a:t>2021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77339" y="2857500"/>
            <a:ext cx="1797050" cy="0"/>
          </a:xfrm>
          <a:custGeom>
            <a:avLst/>
            <a:gdLst/>
            <a:ahLst/>
            <a:cxnLst/>
            <a:rect l="l" t="t" r="r" b="b"/>
            <a:pathLst>
              <a:path w="1797050">
                <a:moveTo>
                  <a:pt x="0" y="0"/>
                </a:moveTo>
                <a:lnTo>
                  <a:pt x="1796796" y="0"/>
                </a:lnTo>
              </a:path>
            </a:pathLst>
          </a:custGeom>
          <a:ln w="9144">
            <a:solidFill>
              <a:srgbClr val="1E1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9357" y="1314450"/>
            <a:ext cx="1134108" cy="144907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577339" y="3351276"/>
            <a:ext cx="1797050" cy="0"/>
          </a:xfrm>
          <a:custGeom>
            <a:avLst/>
            <a:gdLst/>
            <a:ahLst/>
            <a:cxnLst/>
            <a:rect l="l" t="t" r="r" b="b"/>
            <a:pathLst>
              <a:path w="1797050">
                <a:moveTo>
                  <a:pt x="0" y="0"/>
                </a:moveTo>
                <a:lnTo>
                  <a:pt x="1796796" y="0"/>
                </a:lnTo>
              </a:path>
            </a:pathLst>
          </a:custGeom>
          <a:ln w="9144">
            <a:solidFill>
              <a:srgbClr val="1E1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7339" y="3671315"/>
            <a:ext cx="1797050" cy="0"/>
          </a:xfrm>
          <a:custGeom>
            <a:avLst/>
            <a:gdLst/>
            <a:ahLst/>
            <a:cxnLst/>
            <a:rect l="l" t="t" r="r" b="b"/>
            <a:pathLst>
              <a:path w="1797050">
                <a:moveTo>
                  <a:pt x="0" y="0"/>
                </a:moveTo>
                <a:lnTo>
                  <a:pt x="1796796" y="0"/>
                </a:lnTo>
              </a:path>
            </a:pathLst>
          </a:custGeom>
          <a:ln w="18288">
            <a:solidFill>
              <a:srgbClr val="1E1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73149" y="2891485"/>
            <a:ext cx="1678939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55" dirty="0">
                <a:latin typeface="Microsoft Sans Serif"/>
                <a:cs typeface="Microsoft Sans Serif"/>
              </a:rPr>
              <a:t>Neatsun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Ziv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73149" y="3381832"/>
            <a:ext cx="158305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55" dirty="0">
                <a:solidFill>
                  <a:srgbClr val="1E134D"/>
                </a:solidFill>
                <a:latin typeface="Arial Black"/>
                <a:cs typeface="Arial Black"/>
              </a:rPr>
              <a:t>Co-</a:t>
            </a:r>
            <a:r>
              <a:rPr sz="1200" spc="-80" dirty="0">
                <a:solidFill>
                  <a:srgbClr val="1E134D"/>
                </a:solidFill>
                <a:latin typeface="Arial Black"/>
                <a:cs typeface="Arial Black"/>
              </a:rPr>
              <a:t>Founder</a:t>
            </a:r>
            <a:r>
              <a:rPr sz="1200" spc="-50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E134D"/>
                </a:solidFill>
                <a:latin typeface="Arial Black"/>
                <a:cs typeface="Arial Black"/>
              </a:rPr>
              <a:t>and</a:t>
            </a:r>
            <a:r>
              <a:rPr sz="1200" spc="-145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E134D"/>
                </a:solidFill>
                <a:latin typeface="Arial Black"/>
                <a:cs typeface="Arial Black"/>
              </a:rPr>
              <a:t>CEO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34155" y="2857500"/>
            <a:ext cx="1792605" cy="0"/>
          </a:xfrm>
          <a:custGeom>
            <a:avLst/>
            <a:gdLst/>
            <a:ahLst/>
            <a:cxnLst/>
            <a:rect l="l" t="t" r="r" b="b"/>
            <a:pathLst>
              <a:path w="1792604">
                <a:moveTo>
                  <a:pt x="0" y="0"/>
                </a:moveTo>
                <a:lnTo>
                  <a:pt x="1792224" y="0"/>
                </a:lnTo>
              </a:path>
            </a:pathLst>
          </a:custGeom>
          <a:ln w="9144">
            <a:solidFill>
              <a:srgbClr val="1E1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6457" y="1314450"/>
            <a:ext cx="1138144" cy="1449070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534155" y="3351276"/>
            <a:ext cx="1792605" cy="0"/>
          </a:xfrm>
          <a:custGeom>
            <a:avLst/>
            <a:gdLst/>
            <a:ahLst/>
            <a:cxnLst/>
            <a:rect l="l" t="t" r="r" b="b"/>
            <a:pathLst>
              <a:path w="1792604">
                <a:moveTo>
                  <a:pt x="0" y="0"/>
                </a:moveTo>
                <a:lnTo>
                  <a:pt x="1792224" y="0"/>
                </a:lnTo>
              </a:path>
            </a:pathLst>
          </a:custGeom>
          <a:ln w="9144">
            <a:solidFill>
              <a:srgbClr val="1E1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34155" y="3671315"/>
            <a:ext cx="1792605" cy="0"/>
          </a:xfrm>
          <a:custGeom>
            <a:avLst/>
            <a:gdLst/>
            <a:ahLst/>
            <a:cxnLst/>
            <a:rect l="l" t="t" r="r" b="b"/>
            <a:pathLst>
              <a:path w="1792604">
                <a:moveTo>
                  <a:pt x="0" y="0"/>
                </a:moveTo>
                <a:lnTo>
                  <a:pt x="1792224" y="0"/>
                </a:lnTo>
              </a:path>
            </a:pathLst>
          </a:custGeom>
          <a:ln w="18288">
            <a:solidFill>
              <a:srgbClr val="1E1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27552" y="2891485"/>
            <a:ext cx="112077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dirty="0">
                <a:latin typeface="Microsoft Sans Serif"/>
                <a:cs typeface="Microsoft Sans Serif"/>
              </a:rPr>
              <a:t>Lior</a:t>
            </a:r>
            <a:r>
              <a:rPr sz="2400" spc="-16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Arzi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27552" y="3381832"/>
            <a:ext cx="159321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55" dirty="0">
                <a:solidFill>
                  <a:srgbClr val="1E134D"/>
                </a:solidFill>
                <a:latin typeface="Arial Black"/>
                <a:cs typeface="Arial Black"/>
              </a:rPr>
              <a:t>Co-</a:t>
            </a:r>
            <a:r>
              <a:rPr sz="1200" spc="-80" dirty="0">
                <a:solidFill>
                  <a:srgbClr val="1E134D"/>
                </a:solidFill>
                <a:latin typeface="Arial Black"/>
                <a:cs typeface="Arial Black"/>
              </a:rPr>
              <a:t>Founder</a:t>
            </a:r>
            <a:r>
              <a:rPr sz="1200" spc="-45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E134D"/>
                </a:solidFill>
                <a:latin typeface="Arial Black"/>
                <a:cs typeface="Arial Black"/>
              </a:rPr>
              <a:t>and</a:t>
            </a:r>
            <a:r>
              <a:rPr sz="1200" spc="-150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E134D"/>
                </a:solidFill>
                <a:latin typeface="Arial Black"/>
                <a:cs typeface="Arial Black"/>
              </a:rPr>
              <a:t>CPO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42047" y="1536191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099" y="0"/>
                </a:lnTo>
              </a:path>
            </a:pathLst>
          </a:custGeom>
          <a:ln w="9144">
            <a:solidFill>
              <a:srgbClr val="672C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42047" y="1856232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099" y="0"/>
                </a:lnTo>
              </a:path>
            </a:pathLst>
          </a:custGeom>
          <a:ln w="18288">
            <a:solidFill>
              <a:srgbClr val="1E1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38745" y="1206246"/>
            <a:ext cx="140398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solidFill>
                  <a:srgbClr val="672C8B"/>
                </a:solidFill>
                <a:latin typeface="Microsoft Sans Serif"/>
                <a:cs typeface="Microsoft Sans Serif"/>
              </a:rPr>
              <a:t>70</a:t>
            </a:r>
            <a:r>
              <a:rPr sz="1550" spc="-60" dirty="0">
                <a:solidFill>
                  <a:srgbClr val="672C8B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672C8B"/>
                </a:solidFill>
                <a:latin typeface="Microsoft Sans Serif"/>
                <a:cs typeface="Microsoft Sans Serif"/>
              </a:rPr>
              <a:t>Сотрудники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42047" y="2281427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099" y="0"/>
                </a:lnTo>
              </a:path>
            </a:pathLst>
          </a:custGeom>
          <a:ln w="9144">
            <a:solidFill>
              <a:srgbClr val="672C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2047" y="2601467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099" y="0"/>
                </a:lnTo>
              </a:path>
            </a:pathLst>
          </a:custGeom>
          <a:ln w="18288">
            <a:solidFill>
              <a:srgbClr val="1E1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38745" y="1566164"/>
            <a:ext cx="1322705" cy="1406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70" dirty="0">
                <a:solidFill>
                  <a:srgbClr val="1E134D"/>
                </a:solidFill>
                <a:latin typeface="Arial Black"/>
                <a:cs typeface="Arial Black"/>
              </a:rPr>
              <a:t>+150%</a:t>
            </a:r>
            <a:r>
              <a:rPr sz="1150" spc="-254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150" dirty="0">
                <a:solidFill>
                  <a:srgbClr val="1E134D"/>
                </a:solidFill>
                <a:latin typeface="Arial Black"/>
                <a:cs typeface="Arial Black"/>
              </a:rPr>
              <a:t>в</a:t>
            </a:r>
            <a:r>
              <a:rPr sz="1150" spc="-190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150" spc="-25" dirty="0">
                <a:solidFill>
                  <a:srgbClr val="1E134D"/>
                </a:solidFill>
                <a:latin typeface="Arial Black"/>
                <a:cs typeface="Arial Black"/>
              </a:rPr>
              <a:t>год</a:t>
            </a:r>
            <a:endParaRPr sz="11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1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550" spc="-20" dirty="0">
                <a:solidFill>
                  <a:srgbClr val="672C8B"/>
                </a:solidFill>
                <a:latin typeface="Microsoft Sans Serif"/>
                <a:cs typeface="Microsoft Sans Serif"/>
              </a:rPr>
              <a:t>100+</a:t>
            </a:r>
            <a:r>
              <a:rPr sz="1550" spc="-65" dirty="0">
                <a:solidFill>
                  <a:srgbClr val="672C8B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672C8B"/>
                </a:solidFill>
                <a:latin typeface="Microsoft Sans Serif"/>
                <a:cs typeface="Microsoft Sans Serif"/>
              </a:rPr>
              <a:t>Клиенты</a:t>
            </a: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200" spc="-75" dirty="0">
                <a:solidFill>
                  <a:srgbClr val="1E134D"/>
                </a:solidFill>
                <a:latin typeface="Arial Black"/>
                <a:cs typeface="Arial Black"/>
              </a:rPr>
              <a:t>+600%</a:t>
            </a:r>
            <a:r>
              <a:rPr sz="1200" spc="-95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E134D"/>
                </a:solidFill>
                <a:latin typeface="Arial Black"/>
                <a:cs typeface="Arial Black"/>
              </a:rPr>
              <a:t>в</a:t>
            </a:r>
            <a:r>
              <a:rPr sz="1200" spc="-220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E134D"/>
                </a:solidFill>
                <a:latin typeface="Arial Black"/>
                <a:cs typeface="Arial Black"/>
              </a:rPr>
              <a:t>год</a:t>
            </a: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550" dirty="0">
                <a:solidFill>
                  <a:srgbClr val="672C8B"/>
                </a:solidFill>
                <a:latin typeface="Microsoft Sans Serif"/>
                <a:cs typeface="Microsoft Sans Serif"/>
              </a:rPr>
              <a:t>2</a:t>
            </a:r>
            <a:r>
              <a:rPr sz="1550" spc="-55" dirty="0">
                <a:solidFill>
                  <a:srgbClr val="672C8B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672C8B"/>
                </a:solidFill>
                <a:latin typeface="Microsoft Sans Serif"/>
                <a:cs typeface="Microsoft Sans Serif"/>
              </a:rPr>
              <a:t>Локации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42047" y="3031235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099" y="0"/>
                </a:lnTo>
              </a:path>
            </a:pathLst>
          </a:custGeom>
          <a:ln w="9144">
            <a:solidFill>
              <a:srgbClr val="672C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42047" y="3351276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099" y="0"/>
                </a:lnTo>
              </a:path>
            </a:pathLst>
          </a:custGeom>
          <a:ln w="9144">
            <a:solidFill>
              <a:srgbClr val="1E1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42047" y="3671315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099" y="0"/>
                </a:lnTo>
              </a:path>
            </a:pathLst>
          </a:custGeom>
          <a:ln w="18288">
            <a:solidFill>
              <a:srgbClr val="1E1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238745" y="3066110"/>
            <a:ext cx="109347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85" dirty="0">
                <a:solidFill>
                  <a:srgbClr val="1E134D"/>
                </a:solidFill>
                <a:latin typeface="Arial Black"/>
                <a:cs typeface="Arial Black"/>
              </a:rPr>
              <a:t>Tel</a:t>
            </a:r>
            <a:r>
              <a:rPr sz="1200" spc="-290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200" spc="-105" dirty="0">
                <a:solidFill>
                  <a:srgbClr val="1E134D"/>
                </a:solidFill>
                <a:latin typeface="Arial Black"/>
                <a:cs typeface="Arial Black"/>
              </a:rPr>
              <a:t>Aviv</a:t>
            </a:r>
            <a:r>
              <a:rPr sz="1200" spc="-130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E134D"/>
                </a:solidFill>
                <a:latin typeface="Arial Black"/>
                <a:cs typeface="Arial Black"/>
              </a:rPr>
              <a:t>–</a:t>
            </a:r>
            <a:r>
              <a:rPr sz="1200" spc="-70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E134D"/>
                </a:solidFill>
                <a:latin typeface="Microsoft Sans Serif"/>
                <a:cs typeface="Microsoft Sans Serif"/>
              </a:rPr>
              <a:t>Israel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38745" y="3386404"/>
            <a:ext cx="89535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80" dirty="0">
                <a:solidFill>
                  <a:srgbClr val="1E134D"/>
                </a:solidFill>
                <a:latin typeface="Arial Black"/>
                <a:cs typeface="Arial Black"/>
              </a:rPr>
              <a:t>Boston</a:t>
            </a:r>
            <a:r>
              <a:rPr sz="1200" spc="-200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E134D"/>
                </a:solidFill>
                <a:latin typeface="Arial Black"/>
                <a:cs typeface="Arial Black"/>
              </a:rPr>
              <a:t>–</a:t>
            </a:r>
            <a:r>
              <a:rPr sz="1200" spc="-100" dirty="0">
                <a:solidFill>
                  <a:srgbClr val="1E134D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E134D"/>
                </a:solidFill>
                <a:latin typeface="Microsoft Sans Serif"/>
                <a:cs typeface="Microsoft Sans Serif"/>
              </a:rPr>
              <a:t>US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1847" y="2125979"/>
            <a:ext cx="1284731" cy="36118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02452" y="1668779"/>
            <a:ext cx="763524" cy="31089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9552" y="3246120"/>
            <a:ext cx="1449324" cy="30632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41847" y="2633472"/>
            <a:ext cx="1284731" cy="42976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81911" y="3794759"/>
            <a:ext cx="699515" cy="69951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72867" y="3794759"/>
            <a:ext cx="1879092" cy="6903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15567"/>
            <a:ext cx="8188959" cy="3470275"/>
            <a:chOff x="0" y="1115567"/>
            <a:chExt cx="8188959" cy="3470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15567"/>
              <a:ext cx="8188452" cy="34610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78223" y="3863339"/>
              <a:ext cx="1673860" cy="721995"/>
            </a:xfrm>
            <a:custGeom>
              <a:avLst/>
              <a:gdLst/>
              <a:ahLst/>
              <a:cxnLst/>
              <a:rect l="l" t="t" r="r" b="b"/>
              <a:pathLst>
                <a:path w="1673860" h="721995">
                  <a:moveTo>
                    <a:pt x="1650238" y="0"/>
                  </a:moveTo>
                  <a:lnTo>
                    <a:pt x="31368" y="0"/>
                  </a:lnTo>
                  <a:lnTo>
                    <a:pt x="19176" y="3175"/>
                  </a:lnTo>
                  <a:lnTo>
                    <a:pt x="9143" y="11696"/>
                  </a:lnTo>
                  <a:lnTo>
                    <a:pt x="2412" y="24396"/>
                  </a:lnTo>
                  <a:lnTo>
                    <a:pt x="0" y="39954"/>
                  </a:lnTo>
                  <a:lnTo>
                    <a:pt x="0" y="681926"/>
                  </a:lnTo>
                  <a:lnTo>
                    <a:pt x="2412" y="697471"/>
                  </a:lnTo>
                  <a:lnTo>
                    <a:pt x="9143" y="710184"/>
                  </a:lnTo>
                  <a:lnTo>
                    <a:pt x="19176" y="718743"/>
                  </a:lnTo>
                  <a:lnTo>
                    <a:pt x="31368" y="721880"/>
                  </a:lnTo>
                  <a:lnTo>
                    <a:pt x="1641855" y="721880"/>
                  </a:lnTo>
                  <a:lnTo>
                    <a:pt x="1654048" y="718743"/>
                  </a:lnTo>
                  <a:lnTo>
                    <a:pt x="1664080" y="710184"/>
                  </a:lnTo>
                  <a:lnTo>
                    <a:pt x="1670812" y="697471"/>
                  </a:lnTo>
                  <a:lnTo>
                    <a:pt x="1673352" y="681926"/>
                  </a:lnTo>
                  <a:lnTo>
                    <a:pt x="1673352" y="29362"/>
                  </a:lnTo>
                  <a:lnTo>
                    <a:pt x="1669923" y="19189"/>
                  </a:lnTo>
                  <a:lnTo>
                    <a:pt x="1658239" y="4191"/>
                  </a:lnTo>
                  <a:lnTo>
                    <a:pt x="1650238" y="0"/>
                  </a:lnTo>
                  <a:close/>
                </a:path>
              </a:pathLst>
            </a:custGeom>
            <a:solidFill>
              <a:srgbClr val="A96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1678" y="344500"/>
            <a:ext cx="8547735" cy="640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05"/>
              </a:spcBef>
            </a:pPr>
            <a:r>
              <a:rPr sz="2000" spc="55" dirty="0"/>
              <a:t>Современная</a:t>
            </a:r>
            <a:r>
              <a:rPr sz="2000" spc="80" dirty="0"/>
              <a:t> </a:t>
            </a:r>
            <a:r>
              <a:rPr sz="2000" spc="55" dirty="0"/>
              <a:t>безопасность</a:t>
            </a:r>
            <a:r>
              <a:rPr sz="2000" spc="85" dirty="0"/>
              <a:t> </a:t>
            </a:r>
            <a:r>
              <a:rPr sz="2000" spc="60" dirty="0"/>
              <a:t>приложений</a:t>
            </a:r>
            <a:r>
              <a:rPr sz="2000" spc="50" dirty="0"/>
              <a:t> </a:t>
            </a:r>
            <a:r>
              <a:rPr sz="2000" spc="60" dirty="0"/>
              <a:t>развивается</a:t>
            </a:r>
            <a:r>
              <a:rPr sz="2000" spc="45" dirty="0"/>
              <a:t> </a:t>
            </a:r>
            <a:r>
              <a:rPr sz="2000" dirty="0"/>
              <a:t>и</a:t>
            </a:r>
            <a:r>
              <a:rPr sz="2000" spc="160" dirty="0"/>
              <a:t> </a:t>
            </a:r>
            <a:r>
              <a:rPr sz="2000" spc="45" dirty="0"/>
              <a:t>становится всё</a:t>
            </a:r>
            <a:r>
              <a:rPr sz="2000" spc="110" dirty="0"/>
              <a:t> </a:t>
            </a:r>
            <a:r>
              <a:rPr sz="2000" spc="50" dirty="0"/>
              <a:t>более</a:t>
            </a:r>
            <a:r>
              <a:rPr sz="2000" spc="110" dirty="0"/>
              <a:t> </a:t>
            </a:r>
            <a:r>
              <a:rPr sz="2000" spc="50" dirty="0"/>
              <a:t>сложной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4151757" y="3925011"/>
            <a:ext cx="1510665" cy="6038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065" marR="5080" indent="-5715" algn="ctr">
              <a:lnSpc>
                <a:spcPct val="93800"/>
              </a:lnSpc>
              <a:spcBef>
                <a:spcPts val="150"/>
              </a:spcBef>
            </a:pPr>
            <a:r>
              <a:rPr sz="800" spc="-80" dirty="0">
                <a:solidFill>
                  <a:srgbClr val="FFFFFF"/>
                </a:solidFill>
                <a:latin typeface="Arial Black"/>
                <a:cs typeface="Arial Black"/>
              </a:rPr>
              <a:t>«Сложно</a:t>
            </a:r>
            <a:r>
              <a:rPr sz="8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Arial Black"/>
                <a:cs typeface="Arial Black"/>
              </a:rPr>
              <a:t>найти</a:t>
            </a:r>
            <a:r>
              <a:rPr sz="8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8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Black"/>
                <a:cs typeface="Arial Black"/>
              </a:rPr>
              <a:t>удержать </a:t>
            </a:r>
            <a:r>
              <a:rPr sz="800" spc="-20" dirty="0">
                <a:solidFill>
                  <a:srgbClr val="FFFFFF"/>
                </a:solidFill>
                <a:latin typeface="Arial Black"/>
                <a:cs typeface="Arial Black"/>
              </a:rPr>
              <a:t>квалифицированных </a:t>
            </a:r>
            <a:r>
              <a:rPr sz="800" spc="-70" dirty="0">
                <a:solidFill>
                  <a:srgbClr val="FFFFFF"/>
                </a:solidFill>
                <a:latin typeface="Arial Black"/>
                <a:cs typeface="Arial Black"/>
              </a:rPr>
              <a:t>специалистов,а</a:t>
            </a:r>
            <a:r>
              <a:rPr sz="8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Black"/>
                <a:cs typeface="Arial Black"/>
              </a:rPr>
              <a:t>также </a:t>
            </a:r>
            <a:r>
              <a:rPr sz="800" spc="-70" dirty="0">
                <a:solidFill>
                  <a:srgbClr val="FFFFFF"/>
                </a:solidFill>
                <a:latin typeface="Arial Black"/>
                <a:cs typeface="Arial Black"/>
              </a:rPr>
              <a:t>поддерживатьразрозненные</a:t>
            </a:r>
            <a:r>
              <a:rPr sz="800" spc="-10" dirty="0">
                <a:solidFill>
                  <a:srgbClr val="FFFFFF"/>
                </a:solidFill>
                <a:latin typeface="Arial Black"/>
                <a:cs typeface="Arial Black"/>
              </a:rPr>
              <a:t> инструменты»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38059" y="3401567"/>
            <a:ext cx="1563370" cy="763905"/>
          </a:xfrm>
          <a:custGeom>
            <a:avLst/>
            <a:gdLst/>
            <a:ahLst/>
            <a:cxnLst/>
            <a:rect l="l" t="t" r="r" b="b"/>
            <a:pathLst>
              <a:path w="1563370" h="763904">
                <a:moveTo>
                  <a:pt x="1520825" y="0"/>
                </a:moveTo>
                <a:lnTo>
                  <a:pt x="42291" y="0"/>
                </a:lnTo>
                <a:lnTo>
                  <a:pt x="25781" y="3301"/>
                </a:lnTo>
                <a:lnTo>
                  <a:pt x="12319" y="12318"/>
                </a:lnTo>
                <a:lnTo>
                  <a:pt x="3301" y="25780"/>
                </a:lnTo>
                <a:lnTo>
                  <a:pt x="0" y="42290"/>
                </a:lnTo>
                <a:lnTo>
                  <a:pt x="0" y="721131"/>
                </a:lnTo>
                <a:lnTo>
                  <a:pt x="3301" y="737577"/>
                </a:lnTo>
                <a:lnTo>
                  <a:pt x="12319" y="751014"/>
                </a:lnTo>
                <a:lnTo>
                  <a:pt x="25781" y="760069"/>
                </a:lnTo>
                <a:lnTo>
                  <a:pt x="42291" y="763384"/>
                </a:lnTo>
                <a:lnTo>
                  <a:pt x="1520825" y="763384"/>
                </a:lnTo>
                <a:lnTo>
                  <a:pt x="1537335" y="760069"/>
                </a:lnTo>
                <a:lnTo>
                  <a:pt x="1550797" y="751014"/>
                </a:lnTo>
                <a:lnTo>
                  <a:pt x="1559814" y="737577"/>
                </a:lnTo>
                <a:lnTo>
                  <a:pt x="1563116" y="721131"/>
                </a:lnTo>
                <a:lnTo>
                  <a:pt x="1563116" y="42290"/>
                </a:lnTo>
                <a:lnTo>
                  <a:pt x="1556004" y="18795"/>
                </a:lnTo>
                <a:lnTo>
                  <a:pt x="1520825" y="0"/>
                </a:lnTo>
                <a:close/>
              </a:path>
            </a:pathLst>
          </a:custGeom>
          <a:solidFill>
            <a:srgbClr val="672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15530" y="3477918"/>
            <a:ext cx="1431290" cy="58356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15100"/>
              </a:lnSpc>
              <a:spcBef>
                <a:spcPts val="70"/>
              </a:spcBef>
            </a:pPr>
            <a:r>
              <a:rPr sz="800" spc="-80" dirty="0">
                <a:solidFill>
                  <a:srgbClr val="FFFFFF"/>
                </a:solidFill>
                <a:latin typeface="Arial Black"/>
                <a:cs typeface="Arial Black"/>
              </a:rPr>
              <a:t>«Получить</a:t>
            </a:r>
            <a:r>
              <a:rPr sz="8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Arial Black"/>
                <a:cs typeface="Arial Black"/>
              </a:rPr>
              <a:t>сертификацию</a:t>
            </a:r>
            <a:r>
              <a:rPr sz="8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Arial Black"/>
                <a:cs typeface="Arial Black"/>
              </a:rPr>
              <a:t>и </a:t>
            </a:r>
            <a:r>
              <a:rPr sz="800" spc="-65" dirty="0">
                <a:solidFill>
                  <a:srgbClr val="FFFFFF"/>
                </a:solidFill>
                <a:latin typeface="Arial Black"/>
                <a:cs typeface="Arial Black"/>
              </a:rPr>
              <a:t>поддерживатьсоответствие</a:t>
            </a:r>
            <a:r>
              <a:rPr sz="800" spc="-55" dirty="0">
                <a:solidFill>
                  <a:srgbClr val="FFFFFF"/>
                </a:solidFill>
                <a:latin typeface="Arial Black"/>
                <a:cs typeface="Arial Black"/>
              </a:rPr>
              <a:t> требованиямнормативов— </a:t>
            </a:r>
            <a:r>
              <a:rPr sz="800" spc="-10" dirty="0">
                <a:solidFill>
                  <a:srgbClr val="FFFFFF"/>
                </a:solidFill>
                <a:latin typeface="Arial Black"/>
                <a:cs typeface="Arial Black"/>
              </a:rPr>
              <a:t>сложно»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0895" y="1682495"/>
            <a:ext cx="1111250" cy="763905"/>
          </a:xfrm>
          <a:custGeom>
            <a:avLst/>
            <a:gdLst/>
            <a:ahLst/>
            <a:cxnLst/>
            <a:rect l="l" t="t" r="r" b="b"/>
            <a:pathLst>
              <a:path w="1111250" h="763905">
                <a:moveTo>
                  <a:pt x="1068705" y="0"/>
                </a:moveTo>
                <a:lnTo>
                  <a:pt x="42303" y="0"/>
                </a:lnTo>
                <a:lnTo>
                  <a:pt x="25831" y="3301"/>
                </a:lnTo>
                <a:lnTo>
                  <a:pt x="12395" y="12318"/>
                </a:lnTo>
                <a:lnTo>
                  <a:pt x="3327" y="25780"/>
                </a:lnTo>
                <a:lnTo>
                  <a:pt x="0" y="42290"/>
                </a:lnTo>
                <a:lnTo>
                  <a:pt x="0" y="721105"/>
                </a:lnTo>
                <a:lnTo>
                  <a:pt x="3327" y="737615"/>
                </a:lnTo>
                <a:lnTo>
                  <a:pt x="12395" y="750951"/>
                </a:lnTo>
                <a:lnTo>
                  <a:pt x="25831" y="760094"/>
                </a:lnTo>
                <a:lnTo>
                  <a:pt x="42303" y="763396"/>
                </a:lnTo>
                <a:lnTo>
                  <a:pt x="1068705" y="763396"/>
                </a:lnTo>
                <a:lnTo>
                  <a:pt x="1085088" y="760094"/>
                </a:lnTo>
                <a:lnTo>
                  <a:pt x="1098550" y="750951"/>
                </a:lnTo>
                <a:lnTo>
                  <a:pt x="1107567" y="737615"/>
                </a:lnTo>
                <a:lnTo>
                  <a:pt x="1110995" y="721105"/>
                </a:lnTo>
                <a:lnTo>
                  <a:pt x="1110995" y="42290"/>
                </a:lnTo>
                <a:lnTo>
                  <a:pt x="1103884" y="18795"/>
                </a:lnTo>
                <a:lnTo>
                  <a:pt x="1068705" y="0"/>
                </a:lnTo>
                <a:close/>
              </a:path>
            </a:pathLst>
          </a:custGeom>
          <a:solidFill>
            <a:srgbClr val="E38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1218" y="1753357"/>
            <a:ext cx="924560" cy="5848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810" algn="ctr">
              <a:lnSpc>
                <a:spcPct val="141700"/>
              </a:lnSpc>
              <a:spcBef>
                <a:spcPts val="70"/>
              </a:spcBef>
            </a:pPr>
            <a:r>
              <a:rPr sz="650" spc="10" dirty="0">
                <a:solidFill>
                  <a:srgbClr val="FFFFFF"/>
                </a:solidFill>
                <a:latin typeface="Arial Black"/>
                <a:cs typeface="Arial Black"/>
              </a:rPr>
              <a:t>«Продукты</a:t>
            </a:r>
            <a:r>
              <a:rPr sz="650" spc="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25" dirty="0">
                <a:solidFill>
                  <a:srgbClr val="FFFFFF"/>
                </a:solidFill>
                <a:latin typeface="Arial Black"/>
                <a:cs typeface="Arial Black"/>
              </a:rPr>
              <a:t>всё</a:t>
            </a:r>
            <a:r>
              <a:rPr sz="650" dirty="0">
                <a:solidFill>
                  <a:srgbClr val="FFFFFF"/>
                </a:solidFill>
                <a:latin typeface="Arial Black"/>
                <a:cs typeface="Arial Black"/>
              </a:rPr>
              <a:t> ещё</a:t>
            </a:r>
            <a:r>
              <a:rPr sz="65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 Black"/>
                <a:cs typeface="Arial Black"/>
              </a:rPr>
              <a:t>выпускаются</a:t>
            </a:r>
            <a:r>
              <a:rPr sz="650" spc="5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650" spc="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 Black"/>
                <a:cs typeface="Arial Black"/>
              </a:rPr>
              <a:t>критическими уязвимостями»</a:t>
            </a:r>
            <a:endParaRPr sz="65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32020" y="1431036"/>
            <a:ext cx="1760220" cy="717550"/>
          </a:xfrm>
          <a:custGeom>
            <a:avLst/>
            <a:gdLst/>
            <a:ahLst/>
            <a:cxnLst/>
            <a:rect l="l" t="t" r="r" b="b"/>
            <a:pathLst>
              <a:path w="1760220" h="717550">
                <a:moveTo>
                  <a:pt x="1725929" y="0"/>
                </a:moveTo>
                <a:lnTo>
                  <a:pt x="33781" y="0"/>
                </a:lnTo>
                <a:lnTo>
                  <a:pt x="20574" y="3175"/>
                </a:lnTo>
                <a:lnTo>
                  <a:pt x="9905" y="11684"/>
                </a:lnTo>
                <a:lnTo>
                  <a:pt x="2666" y="24256"/>
                </a:lnTo>
                <a:lnTo>
                  <a:pt x="0" y="39750"/>
                </a:lnTo>
                <a:lnTo>
                  <a:pt x="0" y="677926"/>
                </a:lnTo>
                <a:lnTo>
                  <a:pt x="2666" y="693293"/>
                </a:lnTo>
                <a:lnTo>
                  <a:pt x="9905" y="705993"/>
                </a:lnTo>
                <a:lnTo>
                  <a:pt x="20574" y="714501"/>
                </a:lnTo>
                <a:lnTo>
                  <a:pt x="33781" y="717550"/>
                </a:lnTo>
                <a:lnTo>
                  <a:pt x="1725929" y="717550"/>
                </a:lnTo>
                <a:lnTo>
                  <a:pt x="1739138" y="714501"/>
                </a:lnTo>
                <a:lnTo>
                  <a:pt x="1749805" y="705993"/>
                </a:lnTo>
                <a:lnTo>
                  <a:pt x="1757044" y="693293"/>
                </a:lnTo>
                <a:lnTo>
                  <a:pt x="1759712" y="677926"/>
                </a:lnTo>
                <a:lnTo>
                  <a:pt x="1759712" y="39750"/>
                </a:lnTo>
                <a:lnTo>
                  <a:pt x="1759077" y="31876"/>
                </a:lnTo>
                <a:lnTo>
                  <a:pt x="1725929" y="0"/>
                </a:lnTo>
                <a:close/>
              </a:path>
            </a:pathLst>
          </a:custGeom>
          <a:solidFill>
            <a:srgbClr val="85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69358" y="1499501"/>
            <a:ext cx="1690370" cy="5835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41700"/>
              </a:lnSpc>
              <a:spcBef>
                <a:spcPts val="65"/>
              </a:spcBef>
            </a:pPr>
            <a:r>
              <a:rPr sz="650" spc="10" dirty="0">
                <a:solidFill>
                  <a:srgbClr val="FFFFFF"/>
                </a:solidFill>
                <a:latin typeface="Arial Black"/>
                <a:cs typeface="Arial Black"/>
              </a:rPr>
              <a:t>«Наш</a:t>
            </a:r>
            <a:r>
              <a:rPr sz="650" spc="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 Black"/>
                <a:cs typeface="Arial Black"/>
              </a:rPr>
              <a:t>список</a:t>
            </a:r>
            <a:r>
              <a:rPr sz="650" spc="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 Black"/>
                <a:cs typeface="Arial Black"/>
              </a:rPr>
              <a:t>нерешённых</a:t>
            </a:r>
            <a:r>
              <a:rPr sz="650" spc="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20" dirty="0">
                <a:solidFill>
                  <a:srgbClr val="FFFFFF"/>
                </a:solidFill>
                <a:latin typeface="Arial Black"/>
                <a:cs typeface="Arial Black"/>
              </a:rPr>
              <a:t>задач</a:t>
            </a:r>
            <a:r>
              <a:rPr sz="650" spc="10" dirty="0">
                <a:solidFill>
                  <a:srgbClr val="FFFFFF"/>
                </a:solidFill>
                <a:latin typeface="Arial Black"/>
                <a:cs typeface="Arial Black"/>
              </a:rPr>
              <a:t> по</a:t>
            </a:r>
            <a:r>
              <a:rPr sz="65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 Black"/>
                <a:cs typeface="Arial Black"/>
              </a:rPr>
              <a:t>безопасности</a:t>
            </a:r>
            <a:r>
              <a:rPr sz="65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 Black"/>
                <a:cs typeface="Arial Black"/>
              </a:rPr>
              <a:t>постоянно </a:t>
            </a:r>
            <a:r>
              <a:rPr sz="650" dirty="0">
                <a:solidFill>
                  <a:srgbClr val="FFFFFF"/>
                </a:solidFill>
                <a:latin typeface="Arial Black"/>
                <a:cs typeface="Arial Black"/>
              </a:rPr>
              <a:t>растёт,</a:t>
            </a:r>
            <a:r>
              <a:rPr sz="650" spc="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650" spc="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dirty="0">
                <a:solidFill>
                  <a:srgbClr val="FFFFFF"/>
                </a:solidFill>
                <a:latin typeface="Arial Black"/>
                <a:cs typeface="Arial Black"/>
              </a:rPr>
              <a:t>мы</a:t>
            </a:r>
            <a:r>
              <a:rPr sz="65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 Black"/>
                <a:cs typeface="Arial Black"/>
              </a:rPr>
              <a:t>упускаем </a:t>
            </a:r>
            <a:r>
              <a:rPr sz="650" dirty="0">
                <a:solidFill>
                  <a:srgbClr val="FFFFFF"/>
                </a:solidFill>
                <a:latin typeface="Arial Black"/>
                <a:cs typeface="Arial Black"/>
              </a:rPr>
              <a:t>критические</a:t>
            </a:r>
            <a:r>
              <a:rPr sz="650" spc="2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 Black"/>
                <a:cs typeface="Arial Black"/>
              </a:rPr>
              <a:t>уязвимости»</a:t>
            </a:r>
            <a:endParaRPr sz="65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8216" y="3941064"/>
            <a:ext cx="1673225" cy="548640"/>
          </a:xfrm>
          <a:custGeom>
            <a:avLst/>
            <a:gdLst/>
            <a:ahLst/>
            <a:cxnLst/>
            <a:rect l="l" t="t" r="r" b="b"/>
            <a:pathLst>
              <a:path w="1673225" h="548639">
                <a:moveTo>
                  <a:pt x="1651888" y="0"/>
                </a:moveTo>
                <a:lnTo>
                  <a:pt x="28956" y="0"/>
                </a:lnTo>
                <a:lnTo>
                  <a:pt x="17652" y="2387"/>
                </a:lnTo>
                <a:lnTo>
                  <a:pt x="8508" y="8890"/>
                </a:lnTo>
                <a:lnTo>
                  <a:pt x="2285" y="18529"/>
                </a:lnTo>
                <a:lnTo>
                  <a:pt x="0" y="30340"/>
                </a:lnTo>
                <a:lnTo>
                  <a:pt x="0" y="517918"/>
                </a:lnTo>
                <a:lnTo>
                  <a:pt x="2285" y="529729"/>
                </a:lnTo>
                <a:lnTo>
                  <a:pt x="8508" y="539381"/>
                </a:lnTo>
                <a:lnTo>
                  <a:pt x="17652" y="545884"/>
                </a:lnTo>
                <a:lnTo>
                  <a:pt x="28956" y="548259"/>
                </a:lnTo>
                <a:lnTo>
                  <a:pt x="1644142" y="548259"/>
                </a:lnTo>
                <a:lnTo>
                  <a:pt x="1655445" y="545884"/>
                </a:lnTo>
                <a:lnTo>
                  <a:pt x="1664588" y="539381"/>
                </a:lnTo>
                <a:lnTo>
                  <a:pt x="1670811" y="529729"/>
                </a:lnTo>
                <a:lnTo>
                  <a:pt x="1673097" y="517918"/>
                </a:lnTo>
                <a:lnTo>
                  <a:pt x="1673097" y="22301"/>
                </a:lnTo>
                <a:lnTo>
                  <a:pt x="1670049" y="14579"/>
                </a:lnTo>
                <a:lnTo>
                  <a:pt x="1659255" y="3200"/>
                </a:lnTo>
                <a:lnTo>
                  <a:pt x="1651888" y="0"/>
                </a:lnTo>
                <a:close/>
              </a:path>
            </a:pathLst>
          </a:custGeom>
          <a:solidFill>
            <a:srgbClr val="CE83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02332" y="3999687"/>
            <a:ext cx="1317625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14500"/>
              </a:lnSpc>
              <a:spcBef>
                <a:spcPts val="80"/>
              </a:spcBef>
            </a:pPr>
            <a:r>
              <a:rPr sz="800" spc="-70" dirty="0">
                <a:solidFill>
                  <a:srgbClr val="FFFFFF"/>
                </a:solidFill>
                <a:latin typeface="Arial Black"/>
                <a:cs typeface="Arial Black"/>
              </a:rPr>
              <a:t>«Между</a:t>
            </a:r>
            <a:r>
              <a:rPr sz="8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Arial Black"/>
                <a:cs typeface="Arial Black"/>
              </a:rPr>
              <a:t>безопасностьюи</a:t>
            </a:r>
            <a:r>
              <a:rPr sz="800" spc="5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Arial Black"/>
                <a:cs typeface="Arial Black"/>
              </a:rPr>
              <a:t>разработкой</a:t>
            </a:r>
            <a:r>
              <a:rPr sz="8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Black"/>
                <a:cs typeface="Arial Black"/>
              </a:rPr>
              <a:t>постоянно </a:t>
            </a:r>
            <a:r>
              <a:rPr sz="800" spc="-75" dirty="0">
                <a:solidFill>
                  <a:srgbClr val="FFFFFF"/>
                </a:solidFill>
                <a:latin typeface="Arial Black"/>
                <a:cs typeface="Arial Black"/>
              </a:rPr>
              <a:t>возникают</a:t>
            </a:r>
            <a:r>
              <a:rPr sz="8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Black"/>
                <a:cs typeface="Arial Black"/>
              </a:rPr>
              <a:t>трения»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51959" y="2382011"/>
            <a:ext cx="1111250" cy="795655"/>
          </a:xfrm>
          <a:custGeom>
            <a:avLst/>
            <a:gdLst/>
            <a:ahLst/>
            <a:cxnLst/>
            <a:rect l="l" t="t" r="r" b="b"/>
            <a:pathLst>
              <a:path w="1111250" h="795655">
                <a:moveTo>
                  <a:pt x="1068704" y="0"/>
                </a:moveTo>
                <a:lnTo>
                  <a:pt x="42290" y="0"/>
                </a:lnTo>
                <a:lnTo>
                  <a:pt x="25780" y="3429"/>
                </a:lnTo>
                <a:lnTo>
                  <a:pt x="12445" y="12954"/>
                </a:lnTo>
                <a:lnTo>
                  <a:pt x="3301" y="26924"/>
                </a:lnTo>
                <a:lnTo>
                  <a:pt x="0" y="44068"/>
                </a:lnTo>
                <a:lnTo>
                  <a:pt x="0" y="751332"/>
                </a:lnTo>
                <a:lnTo>
                  <a:pt x="3301" y="768476"/>
                </a:lnTo>
                <a:lnTo>
                  <a:pt x="12445" y="782446"/>
                </a:lnTo>
                <a:lnTo>
                  <a:pt x="25780" y="791971"/>
                </a:lnTo>
                <a:lnTo>
                  <a:pt x="42290" y="795401"/>
                </a:lnTo>
                <a:lnTo>
                  <a:pt x="1068704" y="795401"/>
                </a:lnTo>
                <a:lnTo>
                  <a:pt x="1085088" y="791971"/>
                </a:lnTo>
                <a:lnTo>
                  <a:pt x="1098550" y="782446"/>
                </a:lnTo>
                <a:lnTo>
                  <a:pt x="1107566" y="768476"/>
                </a:lnTo>
                <a:lnTo>
                  <a:pt x="1110995" y="751332"/>
                </a:lnTo>
                <a:lnTo>
                  <a:pt x="1110995" y="44068"/>
                </a:lnTo>
                <a:lnTo>
                  <a:pt x="1103884" y="19557"/>
                </a:lnTo>
                <a:lnTo>
                  <a:pt x="1068704" y="0"/>
                </a:lnTo>
                <a:close/>
              </a:path>
            </a:pathLst>
          </a:custGeom>
          <a:solidFill>
            <a:srgbClr val="A96B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88663" y="2383891"/>
            <a:ext cx="1047750" cy="7207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1270" algn="ctr">
              <a:lnSpc>
                <a:spcPct val="140900"/>
              </a:lnSpc>
              <a:spcBef>
                <a:spcPts val="75"/>
              </a:spcBef>
            </a:pPr>
            <a:r>
              <a:rPr sz="650" dirty="0">
                <a:solidFill>
                  <a:srgbClr val="FFFFFF"/>
                </a:solidFill>
                <a:latin typeface="Arial Black"/>
                <a:cs typeface="Arial Black"/>
              </a:rPr>
              <a:t>«С</a:t>
            </a:r>
            <a:r>
              <a:rPr sz="65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20" dirty="0">
                <a:solidFill>
                  <a:srgbClr val="FFFFFF"/>
                </a:solidFill>
                <a:latin typeface="Arial Black"/>
                <a:cs typeface="Arial Black"/>
              </a:rPr>
              <a:t>теми</a:t>
            </a:r>
            <a:r>
              <a:rPr sz="650" spc="-10" dirty="0">
                <a:solidFill>
                  <a:srgbClr val="FFFFFF"/>
                </a:solidFill>
                <a:latin typeface="Arial Black"/>
                <a:cs typeface="Arial Black"/>
              </a:rPr>
              <a:t> инструментами, </a:t>
            </a:r>
            <a:r>
              <a:rPr sz="650" dirty="0">
                <a:solidFill>
                  <a:srgbClr val="FFFFFF"/>
                </a:solidFill>
                <a:latin typeface="Arial Black"/>
                <a:cs typeface="Arial Black"/>
              </a:rPr>
              <a:t>которые</a:t>
            </a:r>
            <a:r>
              <a:rPr sz="650" spc="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dirty="0">
                <a:solidFill>
                  <a:srgbClr val="FFFFFF"/>
                </a:solidFill>
                <a:latin typeface="Arial Black"/>
                <a:cs typeface="Arial Black"/>
              </a:rPr>
              <a:t>у</a:t>
            </a:r>
            <a:r>
              <a:rPr sz="65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dirty="0">
                <a:solidFill>
                  <a:srgbClr val="FFFFFF"/>
                </a:solidFill>
                <a:latin typeface="Arial Black"/>
                <a:cs typeface="Arial Black"/>
              </a:rPr>
              <a:t>нас</a:t>
            </a:r>
            <a:r>
              <a:rPr sz="650" spc="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20" dirty="0">
                <a:solidFill>
                  <a:srgbClr val="FFFFFF"/>
                </a:solidFill>
                <a:latin typeface="Arial Black"/>
                <a:cs typeface="Arial Black"/>
              </a:rPr>
              <a:t>есть,</a:t>
            </a:r>
            <a:r>
              <a:rPr sz="650" dirty="0">
                <a:solidFill>
                  <a:srgbClr val="FFFFFF"/>
                </a:solidFill>
                <a:latin typeface="Arial Black"/>
                <a:cs typeface="Arial Black"/>
              </a:rPr>
              <a:t> трудно</a:t>
            </a:r>
            <a:r>
              <a:rPr sz="650" spc="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 Black"/>
                <a:cs typeface="Arial Black"/>
              </a:rPr>
              <a:t>выявлять </a:t>
            </a:r>
            <a:r>
              <a:rPr sz="650" dirty="0">
                <a:solidFill>
                  <a:srgbClr val="FFFFFF"/>
                </a:solidFill>
                <a:latin typeface="Arial Black"/>
                <a:cs typeface="Arial Black"/>
              </a:rPr>
              <a:t>критические</a:t>
            </a:r>
            <a:r>
              <a:rPr sz="650" spc="3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 Black"/>
                <a:cs typeface="Arial Black"/>
              </a:rPr>
              <a:t>риски»</a:t>
            </a:r>
            <a:endParaRPr sz="65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32788" y="2446020"/>
            <a:ext cx="1435735" cy="878205"/>
          </a:xfrm>
          <a:custGeom>
            <a:avLst/>
            <a:gdLst/>
            <a:ahLst/>
            <a:cxnLst/>
            <a:rect l="l" t="t" r="r" b="b"/>
            <a:pathLst>
              <a:path w="1435735" h="878204">
                <a:moveTo>
                  <a:pt x="1386713" y="0"/>
                </a:moveTo>
                <a:lnTo>
                  <a:pt x="48641" y="0"/>
                </a:lnTo>
                <a:lnTo>
                  <a:pt x="29844" y="3682"/>
                </a:lnTo>
                <a:lnTo>
                  <a:pt x="14224" y="14224"/>
                </a:lnTo>
                <a:lnTo>
                  <a:pt x="3810" y="29718"/>
                </a:lnTo>
                <a:lnTo>
                  <a:pt x="0" y="48641"/>
                </a:lnTo>
                <a:lnTo>
                  <a:pt x="0" y="829182"/>
                </a:lnTo>
                <a:lnTo>
                  <a:pt x="3810" y="848106"/>
                </a:lnTo>
                <a:lnTo>
                  <a:pt x="14224" y="863473"/>
                </a:lnTo>
                <a:lnTo>
                  <a:pt x="29718" y="873887"/>
                </a:lnTo>
                <a:lnTo>
                  <a:pt x="48641" y="877697"/>
                </a:lnTo>
                <a:lnTo>
                  <a:pt x="1386713" y="877697"/>
                </a:lnTo>
                <a:lnTo>
                  <a:pt x="1405636" y="873887"/>
                </a:lnTo>
                <a:lnTo>
                  <a:pt x="1421130" y="863473"/>
                </a:lnTo>
                <a:lnTo>
                  <a:pt x="1431544" y="848106"/>
                </a:lnTo>
                <a:lnTo>
                  <a:pt x="1435354" y="829182"/>
                </a:lnTo>
                <a:lnTo>
                  <a:pt x="1435354" y="48641"/>
                </a:lnTo>
                <a:lnTo>
                  <a:pt x="1431670" y="29972"/>
                </a:lnTo>
                <a:lnTo>
                  <a:pt x="1396238" y="888"/>
                </a:lnTo>
                <a:lnTo>
                  <a:pt x="1386713" y="0"/>
                </a:lnTo>
                <a:close/>
              </a:path>
            </a:pathLst>
          </a:custGeom>
          <a:solidFill>
            <a:srgbClr val="C17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73682" y="2445994"/>
            <a:ext cx="1303020" cy="8636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3810" algn="ctr">
              <a:lnSpc>
                <a:spcPct val="141400"/>
              </a:lnSpc>
              <a:spcBef>
                <a:spcPts val="70"/>
              </a:spcBef>
            </a:pPr>
            <a:r>
              <a:rPr sz="600" dirty="0">
                <a:solidFill>
                  <a:srgbClr val="FFFFFF"/>
                </a:solidFill>
                <a:latin typeface="Arial Black"/>
                <a:cs typeface="Arial Black"/>
              </a:rPr>
              <a:t>«</a:t>
            </a:r>
            <a:r>
              <a:rPr sz="650" dirty="0">
                <a:solidFill>
                  <a:srgbClr val="FFFFFF"/>
                </a:solidFill>
                <a:latin typeface="Arial Black"/>
                <a:cs typeface="Arial Black"/>
              </a:rPr>
              <a:t>Нам</a:t>
            </a:r>
            <a:r>
              <a:rPr sz="650" spc="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 Black"/>
                <a:cs typeface="Arial Black"/>
              </a:rPr>
              <a:t>приходится </a:t>
            </a:r>
            <a:r>
              <a:rPr sz="650" spc="10" dirty="0">
                <a:solidFill>
                  <a:srgbClr val="FFFFFF"/>
                </a:solidFill>
                <a:latin typeface="Arial Black"/>
                <a:cs typeface="Arial Black"/>
              </a:rPr>
              <a:t>сортировать</a:t>
            </a:r>
            <a:r>
              <a:rPr sz="650" spc="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 Black"/>
                <a:cs typeface="Arial Black"/>
              </a:rPr>
              <a:t>каждую </a:t>
            </a:r>
            <a:r>
              <a:rPr sz="650" spc="10" dirty="0">
                <a:solidFill>
                  <a:srgbClr val="FFFFFF"/>
                </a:solidFill>
                <a:latin typeface="Arial Black"/>
                <a:cs typeface="Arial Black"/>
              </a:rPr>
              <a:t>проблему,</a:t>
            </a:r>
            <a:r>
              <a:rPr sz="650" spc="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 Black"/>
                <a:cs typeface="Arial Black"/>
              </a:rPr>
              <a:t>искать </a:t>
            </a:r>
            <a:r>
              <a:rPr sz="650" spc="20" dirty="0">
                <a:solidFill>
                  <a:srgbClr val="FFFFFF"/>
                </a:solidFill>
                <a:latin typeface="Arial Black"/>
                <a:cs typeface="Arial Black"/>
              </a:rPr>
              <a:t>ответственного,</a:t>
            </a:r>
            <a:r>
              <a:rPr sz="650" spc="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 Black"/>
                <a:cs typeface="Arial Black"/>
              </a:rPr>
              <a:t>заводить </a:t>
            </a:r>
            <a:r>
              <a:rPr sz="650" spc="10" dirty="0">
                <a:solidFill>
                  <a:srgbClr val="FFFFFF"/>
                </a:solidFill>
                <a:latin typeface="Arial Black"/>
                <a:cs typeface="Arial Black"/>
              </a:rPr>
              <a:t>тикет</a:t>
            </a:r>
            <a:r>
              <a:rPr sz="650" spc="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650" spc="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 Black"/>
                <a:cs typeface="Arial Black"/>
              </a:rPr>
              <a:t>добиваться</a:t>
            </a:r>
            <a:r>
              <a:rPr sz="650" spc="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-25" dirty="0">
                <a:solidFill>
                  <a:srgbClr val="FFFFFF"/>
                </a:solidFill>
                <a:latin typeface="Arial Black"/>
                <a:cs typeface="Arial Black"/>
              </a:rPr>
              <a:t>его</a:t>
            </a:r>
            <a:r>
              <a:rPr sz="650" spc="-10" dirty="0">
                <a:solidFill>
                  <a:srgbClr val="FFFFFF"/>
                </a:solidFill>
                <a:latin typeface="Arial Black"/>
                <a:cs typeface="Arial Black"/>
              </a:rPr>
              <a:t> устранения»</a:t>
            </a:r>
            <a:endParaRPr sz="6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428" cy="51343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804" y="2187280"/>
            <a:ext cx="7573645" cy="721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К 2026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году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70%</a:t>
            </a:r>
            <a:r>
              <a:rPr sz="20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платформенных</a:t>
            </a: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команд</a:t>
            </a: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интегрируют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инструменты</a:t>
            </a:r>
            <a:r>
              <a:rPr sz="20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AppSec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масштабирования</a:t>
            </a:r>
            <a:r>
              <a:rPr sz="20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практик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DevSecOps.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3104" y="4786071"/>
            <a:ext cx="5072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Из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отчёта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Gartner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"Cool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Vendors in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Platform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Engineering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Scaling</a:t>
            </a:r>
            <a:r>
              <a:rPr sz="9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Application</a:t>
            </a:r>
            <a:r>
              <a:rPr sz="9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Security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Practices".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4383" y="4741164"/>
            <a:ext cx="1252727" cy="1828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4383" y="4741164"/>
              <a:ext cx="1252727" cy="1828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4611" y="1609344"/>
              <a:ext cx="1869439" cy="1869439"/>
            </a:xfrm>
            <a:custGeom>
              <a:avLst/>
              <a:gdLst/>
              <a:ahLst/>
              <a:cxnLst/>
              <a:rect l="l" t="t" r="r" b="b"/>
              <a:pathLst>
                <a:path w="1869439" h="1869439">
                  <a:moveTo>
                    <a:pt x="934719" y="0"/>
                  </a:moveTo>
                  <a:lnTo>
                    <a:pt x="886612" y="1269"/>
                  </a:lnTo>
                  <a:lnTo>
                    <a:pt x="839152" y="4825"/>
                  </a:lnTo>
                  <a:lnTo>
                    <a:pt x="792365" y="10794"/>
                  </a:lnTo>
                  <a:lnTo>
                    <a:pt x="746340" y="19050"/>
                  </a:lnTo>
                  <a:lnTo>
                    <a:pt x="701116" y="29463"/>
                  </a:lnTo>
                  <a:lnTo>
                    <a:pt x="656755" y="42036"/>
                  </a:lnTo>
                  <a:lnTo>
                    <a:pt x="613333" y="56768"/>
                  </a:lnTo>
                  <a:lnTo>
                    <a:pt x="570877" y="73405"/>
                  </a:lnTo>
                  <a:lnTo>
                    <a:pt x="529475" y="92201"/>
                  </a:lnTo>
                  <a:lnTo>
                    <a:pt x="489178" y="112775"/>
                  </a:lnTo>
                  <a:lnTo>
                    <a:pt x="450037" y="135381"/>
                  </a:lnTo>
                  <a:lnTo>
                    <a:pt x="412102" y="159638"/>
                  </a:lnTo>
                  <a:lnTo>
                    <a:pt x="375462" y="185673"/>
                  </a:lnTo>
                  <a:lnTo>
                    <a:pt x="340144" y="213486"/>
                  </a:lnTo>
                  <a:lnTo>
                    <a:pt x="306235" y="242823"/>
                  </a:lnTo>
                  <a:lnTo>
                    <a:pt x="273773" y="273811"/>
                  </a:lnTo>
                  <a:lnTo>
                    <a:pt x="242824" y="306196"/>
                  </a:lnTo>
                  <a:lnTo>
                    <a:pt x="213448" y="340105"/>
                  </a:lnTo>
                  <a:lnTo>
                    <a:pt x="185699" y="375411"/>
                  </a:lnTo>
                  <a:lnTo>
                    <a:pt x="159639" y="412114"/>
                  </a:lnTo>
                  <a:lnTo>
                    <a:pt x="135318" y="450087"/>
                  </a:lnTo>
                  <a:lnTo>
                    <a:pt x="112814" y="489203"/>
                  </a:lnTo>
                  <a:lnTo>
                    <a:pt x="92176" y="529462"/>
                  </a:lnTo>
                  <a:lnTo>
                    <a:pt x="73456" y="570864"/>
                  </a:lnTo>
                  <a:lnTo>
                    <a:pt x="56718" y="613282"/>
                  </a:lnTo>
                  <a:lnTo>
                    <a:pt x="42024" y="656716"/>
                  </a:lnTo>
                  <a:lnTo>
                    <a:pt x="29425" y="701166"/>
                  </a:lnTo>
                  <a:lnTo>
                    <a:pt x="18986" y="746378"/>
                  </a:lnTo>
                  <a:lnTo>
                    <a:pt x="10769" y="792352"/>
                  </a:lnTo>
                  <a:lnTo>
                    <a:pt x="4826" y="839088"/>
                  </a:lnTo>
                  <a:lnTo>
                    <a:pt x="1219" y="886586"/>
                  </a:lnTo>
                  <a:lnTo>
                    <a:pt x="0" y="934719"/>
                  </a:lnTo>
                  <a:lnTo>
                    <a:pt x="1219" y="982852"/>
                  </a:lnTo>
                  <a:lnTo>
                    <a:pt x="4826" y="1030350"/>
                  </a:lnTo>
                  <a:lnTo>
                    <a:pt x="10769" y="1077086"/>
                  </a:lnTo>
                  <a:lnTo>
                    <a:pt x="18986" y="1123060"/>
                  </a:lnTo>
                  <a:lnTo>
                    <a:pt x="29425" y="1168272"/>
                  </a:lnTo>
                  <a:lnTo>
                    <a:pt x="42024" y="1212722"/>
                  </a:lnTo>
                  <a:lnTo>
                    <a:pt x="56718" y="1256156"/>
                  </a:lnTo>
                  <a:lnTo>
                    <a:pt x="73456" y="1298574"/>
                  </a:lnTo>
                  <a:lnTo>
                    <a:pt x="92176" y="1339976"/>
                  </a:lnTo>
                  <a:lnTo>
                    <a:pt x="112814" y="1380235"/>
                  </a:lnTo>
                  <a:lnTo>
                    <a:pt x="135318" y="1419351"/>
                  </a:lnTo>
                  <a:lnTo>
                    <a:pt x="159639" y="1457324"/>
                  </a:lnTo>
                  <a:lnTo>
                    <a:pt x="185699" y="1494027"/>
                  </a:lnTo>
                  <a:lnTo>
                    <a:pt x="213448" y="1529333"/>
                  </a:lnTo>
                  <a:lnTo>
                    <a:pt x="242824" y="1563242"/>
                  </a:lnTo>
                  <a:lnTo>
                    <a:pt x="273773" y="1595627"/>
                  </a:lnTo>
                  <a:lnTo>
                    <a:pt x="306235" y="1626615"/>
                  </a:lnTo>
                  <a:lnTo>
                    <a:pt x="340144" y="1655952"/>
                  </a:lnTo>
                  <a:lnTo>
                    <a:pt x="375462" y="1683765"/>
                  </a:lnTo>
                  <a:lnTo>
                    <a:pt x="412102" y="1709800"/>
                  </a:lnTo>
                  <a:lnTo>
                    <a:pt x="450037" y="1734057"/>
                  </a:lnTo>
                  <a:lnTo>
                    <a:pt x="489178" y="1756663"/>
                  </a:lnTo>
                  <a:lnTo>
                    <a:pt x="529475" y="1777237"/>
                  </a:lnTo>
                  <a:lnTo>
                    <a:pt x="570877" y="1796033"/>
                  </a:lnTo>
                  <a:lnTo>
                    <a:pt x="613333" y="1812670"/>
                  </a:lnTo>
                  <a:lnTo>
                    <a:pt x="656755" y="1827402"/>
                  </a:lnTo>
                  <a:lnTo>
                    <a:pt x="701116" y="1839975"/>
                  </a:lnTo>
                  <a:lnTo>
                    <a:pt x="746340" y="1850389"/>
                  </a:lnTo>
                  <a:lnTo>
                    <a:pt x="792365" y="1858644"/>
                  </a:lnTo>
                  <a:lnTo>
                    <a:pt x="839152" y="1864613"/>
                  </a:lnTo>
                  <a:lnTo>
                    <a:pt x="886612" y="1868169"/>
                  </a:lnTo>
                  <a:lnTo>
                    <a:pt x="934719" y="1869439"/>
                  </a:lnTo>
                  <a:lnTo>
                    <a:pt x="982853" y="1868169"/>
                  </a:lnTo>
                  <a:lnTo>
                    <a:pt x="1030351" y="1864613"/>
                  </a:lnTo>
                  <a:lnTo>
                    <a:pt x="1077087" y="1858644"/>
                  </a:lnTo>
                  <a:lnTo>
                    <a:pt x="1123061" y="1850389"/>
                  </a:lnTo>
                  <a:lnTo>
                    <a:pt x="1168273" y="1839975"/>
                  </a:lnTo>
                  <a:lnTo>
                    <a:pt x="1212723" y="1827402"/>
                  </a:lnTo>
                  <a:lnTo>
                    <a:pt x="1256157" y="1812670"/>
                  </a:lnTo>
                  <a:lnTo>
                    <a:pt x="1298575" y="1796033"/>
                  </a:lnTo>
                  <a:lnTo>
                    <a:pt x="1339977" y="1777237"/>
                  </a:lnTo>
                  <a:lnTo>
                    <a:pt x="1380236" y="1756663"/>
                  </a:lnTo>
                  <a:lnTo>
                    <a:pt x="1419352" y="1734057"/>
                  </a:lnTo>
                  <a:lnTo>
                    <a:pt x="1457325" y="1709800"/>
                  </a:lnTo>
                  <a:lnTo>
                    <a:pt x="1494027" y="1683765"/>
                  </a:lnTo>
                  <a:lnTo>
                    <a:pt x="1529333" y="1655952"/>
                  </a:lnTo>
                  <a:lnTo>
                    <a:pt x="1563243" y="1626615"/>
                  </a:lnTo>
                  <a:lnTo>
                    <a:pt x="1595627" y="1595627"/>
                  </a:lnTo>
                  <a:lnTo>
                    <a:pt x="1626615" y="1563242"/>
                  </a:lnTo>
                  <a:lnTo>
                    <a:pt x="1655952" y="1529333"/>
                  </a:lnTo>
                  <a:lnTo>
                    <a:pt x="1683765" y="1494027"/>
                  </a:lnTo>
                  <a:lnTo>
                    <a:pt x="1709801" y="1457324"/>
                  </a:lnTo>
                  <a:lnTo>
                    <a:pt x="1734058" y="1419351"/>
                  </a:lnTo>
                  <a:lnTo>
                    <a:pt x="1756664" y="1380235"/>
                  </a:lnTo>
                  <a:lnTo>
                    <a:pt x="1777238" y="1339976"/>
                  </a:lnTo>
                  <a:lnTo>
                    <a:pt x="1796033" y="1298574"/>
                  </a:lnTo>
                  <a:lnTo>
                    <a:pt x="1812670" y="1256156"/>
                  </a:lnTo>
                  <a:lnTo>
                    <a:pt x="1827402" y="1212722"/>
                  </a:lnTo>
                  <a:lnTo>
                    <a:pt x="1839976" y="1168272"/>
                  </a:lnTo>
                  <a:lnTo>
                    <a:pt x="1850389" y="1123060"/>
                  </a:lnTo>
                  <a:lnTo>
                    <a:pt x="1858645" y="1077086"/>
                  </a:lnTo>
                  <a:lnTo>
                    <a:pt x="1864614" y="1030350"/>
                  </a:lnTo>
                  <a:lnTo>
                    <a:pt x="1868170" y="982852"/>
                  </a:lnTo>
                  <a:lnTo>
                    <a:pt x="1869439" y="934719"/>
                  </a:lnTo>
                  <a:lnTo>
                    <a:pt x="1868170" y="885316"/>
                  </a:lnTo>
                  <a:lnTo>
                    <a:pt x="1864233" y="836167"/>
                  </a:lnTo>
                  <a:lnTo>
                    <a:pt x="1857756" y="787653"/>
                  </a:lnTo>
                  <a:lnTo>
                    <a:pt x="1848865" y="739520"/>
                  </a:lnTo>
                  <a:lnTo>
                    <a:pt x="1837436" y="692149"/>
                  </a:lnTo>
                  <a:lnTo>
                    <a:pt x="1823593" y="645413"/>
                  </a:lnTo>
                  <a:lnTo>
                    <a:pt x="1807337" y="599566"/>
                  </a:lnTo>
                  <a:lnTo>
                    <a:pt x="1788668" y="554735"/>
                  </a:lnTo>
                  <a:lnTo>
                    <a:pt x="1767713" y="510793"/>
                  </a:lnTo>
                  <a:lnTo>
                    <a:pt x="1744599" y="467994"/>
                  </a:lnTo>
                  <a:lnTo>
                    <a:pt x="1719071" y="426338"/>
                  </a:lnTo>
                  <a:lnTo>
                    <a:pt x="1691513" y="386079"/>
                  </a:lnTo>
                  <a:lnTo>
                    <a:pt x="1661668" y="347090"/>
                  </a:lnTo>
                  <a:lnTo>
                    <a:pt x="1629664" y="309625"/>
                  </a:lnTo>
                  <a:lnTo>
                    <a:pt x="1595627" y="273811"/>
                  </a:lnTo>
                  <a:lnTo>
                    <a:pt x="1559814" y="239775"/>
                  </a:lnTo>
                  <a:lnTo>
                    <a:pt x="1522349" y="207771"/>
                  </a:lnTo>
                  <a:lnTo>
                    <a:pt x="1483360" y="177926"/>
                  </a:lnTo>
                  <a:lnTo>
                    <a:pt x="1443101" y="150367"/>
                  </a:lnTo>
                  <a:lnTo>
                    <a:pt x="1401445" y="124840"/>
                  </a:lnTo>
                  <a:lnTo>
                    <a:pt x="1358645" y="101726"/>
                  </a:lnTo>
                  <a:lnTo>
                    <a:pt x="1314704" y="80771"/>
                  </a:lnTo>
                  <a:lnTo>
                    <a:pt x="1269873" y="62102"/>
                  </a:lnTo>
                  <a:lnTo>
                    <a:pt x="1224026" y="45846"/>
                  </a:lnTo>
                  <a:lnTo>
                    <a:pt x="1177290" y="32003"/>
                  </a:lnTo>
                  <a:lnTo>
                    <a:pt x="1129919" y="20573"/>
                  </a:lnTo>
                  <a:lnTo>
                    <a:pt x="1081786" y="11683"/>
                  </a:lnTo>
                  <a:lnTo>
                    <a:pt x="1033272" y="5206"/>
                  </a:lnTo>
                  <a:lnTo>
                    <a:pt x="982979" y="1269"/>
                  </a:lnTo>
                  <a:lnTo>
                    <a:pt x="934719" y="0"/>
                  </a:lnTo>
                  <a:close/>
                </a:path>
              </a:pathLst>
            </a:custGeom>
            <a:solidFill>
              <a:srgbClr val="672C8B">
                <a:alpha val="886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4611" y="1609344"/>
              <a:ext cx="1869439" cy="1869439"/>
            </a:xfrm>
            <a:custGeom>
              <a:avLst/>
              <a:gdLst/>
              <a:ahLst/>
              <a:cxnLst/>
              <a:rect l="l" t="t" r="r" b="b"/>
              <a:pathLst>
                <a:path w="1869439" h="1869439">
                  <a:moveTo>
                    <a:pt x="0" y="934719"/>
                  </a:moveTo>
                  <a:lnTo>
                    <a:pt x="1219" y="886586"/>
                  </a:lnTo>
                  <a:lnTo>
                    <a:pt x="4826" y="839088"/>
                  </a:lnTo>
                  <a:lnTo>
                    <a:pt x="10769" y="792352"/>
                  </a:lnTo>
                  <a:lnTo>
                    <a:pt x="18986" y="746378"/>
                  </a:lnTo>
                  <a:lnTo>
                    <a:pt x="29425" y="701166"/>
                  </a:lnTo>
                  <a:lnTo>
                    <a:pt x="42024" y="656716"/>
                  </a:lnTo>
                  <a:lnTo>
                    <a:pt x="56718" y="613282"/>
                  </a:lnTo>
                  <a:lnTo>
                    <a:pt x="73456" y="570864"/>
                  </a:lnTo>
                  <a:lnTo>
                    <a:pt x="92176" y="529462"/>
                  </a:lnTo>
                  <a:lnTo>
                    <a:pt x="112814" y="489203"/>
                  </a:lnTo>
                  <a:lnTo>
                    <a:pt x="135318" y="450087"/>
                  </a:lnTo>
                  <a:lnTo>
                    <a:pt x="159639" y="412114"/>
                  </a:lnTo>
                  <a:lnTo>
                    <a:pt x="185699" y="375411"/>
                  </a:lnTo>
                  <a:lnTo>
                    <a:pt x="213448" y="340105"/>
                  </a:lnTo>
                  <a:lnTo>
                    <a:pt x="242824" y="306196"/>
                  </a:lnTo>
                  <a:lnTo>
                    <a:pt x="273773" y="273811"/>
                  </a:lnTo>
                  <a:lnTo>
                    <a:pt x="306235" y="242823"/>
                  </a:lnTo>
                  <a:lnTo>
                    <a:pt x="340144" y="213486"/>
                  </a:lnTo>
                  <a:lnTo>
                    <a:pt x="375462" y="185673"/>
                  </a:lnTo>
                  <a:lnTo>
                    <a:pt x="412102" y="159638"/>
                  </a:lnTo>
                  <a:lnTo>
                    <a:pt x="450037" y="135381"/>
                  </a:lnTo>
                  <a:lnTo>
                    <a:pt x="489178" y="112775"/>
                  </a:lnTo>
                  <a:lnTo>
                    <a:pt x="529475" y="92201"/>
                  </a:lnTo>
                  <a:lnTo>
                    <a:pt x="570877" y="73405"/>
                  </a:lnTo>
                  <a:lnTo>
                    <a:pt x="613333" y="56768"/>
                  </a:lnTo>
                  <a:lnTo>
                    <a:pt x="656755" y="42036"/>
                  </a:lnTo>
                  <a:lnTo>
                    <a:pt x="701116" y="29463"/>
                  </a:lnTo>
                  <a:lnTo>
                    <a:pt x="746340" y="19050"/>
                  </a:lnTo>
                  <a:lnTo>
                    <a:pt x="792365" y="10794"/>
                  </a:lnTo>
                  <a:lnTo>
                    <a:pt x="839152" y="4825"/>
                  </a:lnTo>
                  <a:lnTo>
                    <a:pt x="886612" y="1269"/>
                  </a:lnTo>
                  <a:lnTo>
                    <a:pt x="934719" y="0"/>
                  </a:lnTo>
                  <a:lnTo>
                    <a:pt x="984122" y="1269"/>
                  </a:lnTo>
                  <a:lnTo>
                    <a:pt x="1033272" y="5206"/>
                  </a:lnTo>
                  <a:lnTo>
                    <a:pt x="1081786" y="11683"/>
                  </a:lnTo>
                  <a:lnTo>
                    <a:pt x="1129919" y="20573"/>
                  </a:lnTo>
                  <a:lnTo>
                    <a:pt x="1177290" y="32003"/>
                  </a:lnTo>
                  <a:lnTo>
                    <a:pt x="1224026" y="45846"/>
                  </a:lnTo>
                  <a:lnTo>
                    <a:pt x="1269873" y="62102"/>
                  </a:lnTo>
                  <a:lnTo>
                    <a:pt x="1314704" y="80771"/>
                  </a:lnTo>
                  <a:lnTo>
                    <a:pt x="1358645" y="101726"/>
                  </a:lnTo>
                  <a:lnTo>
                    <a:pt x="1401445" y="124840"/>
                  </a:lnTo>
                  <a:lnTo>
                    <a:pt x="1443101" y="150367"/>
                  </a:lnTo>
                  <a:lnTo>
                    <a:pt x="1483360" y="177926"/>
                  </a:lnTo>
                  <a:lnTo>
                    <a:pt x="1522349" y="207771"/>
                  </a:lnTo>
                  <a:lnTo>
                    <a:pt x="1559814" y="239775"/>
                  </a:lnTo>
                  <a:lnTo>
                    <a:pt x="1595627" y="273811"/>
                  </a:lnTo>
                  <a:lnTo>
                    <a:pt x="1629664" y="309625"/>
                  </a:lnTo>
                  <a:lnTo>
                    <a:pt x="1661668" y="347090"/>
                  </a:lnTo>
                  <a:lnTo>
                    <a:pt x="1691513" y="386079"/>
                  </a:lnTo>
                  <a:lnTo>
                    <a:pt x="1719071" y="426338"/>
                  </a:lnTo>
                  <a:lnTo>
                    <a:pt x="1744599" y="467994"/>
                  </a:lnTo>
                  <a:lnTo>
                    <a:pt x="1767713" y="510793"/>
                  </a:lnTo>
                  <a:lnTo>
                    <a:pt x="1788668" y="554735"/>
                  </a:lnTo>
                  <a:lnTo>
                    <a:pt x="1807337" y="599566"/>
                  </a:lnTo>
                  <a:lnTo>
                    <a:pt x="1823593" y="645413"/>
                  </a:lnTo>
                  <a:lnTo>
                    <a:pt x="1837436" y="692149"/>
                  </a:lnTo>
                  <a:lnTo>
                    <a:pt x="1848865" y="739520"/>
                  </a:lnTo>
                  <a:lnTo>
                    <a:pt x="1857756" y="787653"/>
                  </a:lnTo>
                  <a:lnTo>
                    <a:pt x="1864233" y="836167"/>
                  </a:lnTo>
                  <a:lnTo>
                    <a:pt x="1868170" y="885316"/>
                  </a:lnTo>
                  <a:lnTo>
                    <a:pt x="1869439" y="934719"/>
                  </a:lnTo>
                  <a:lnTo>
                    <a:pt x="1868170" y="982852"/>
                  </a:lnTo>
                  <a:lnTo>
                    <a:pt x="1864614" y="1030350"/>
                  </a:lnTo>
                  <a:lnTo>
                    <a:pt x="1858645" y="1077086"/>
                  </a:lnTo>
                  <a:lnTo>
                    <a:pt x="1850389" y="1123060"/>
                  </a:lnTo>
                  <a:lnTo>
                    <a:pt x="1839976" y="1168272"/>
                  </a:lnTo>
                  <a:lnTo>
                    <a:pt x="1827402" y="1212722"/>
                  </a:lnTo>
                  <a:lnTo>
                    <a:pt x="1812670" y="1256156"/>
                  </a:lnTo>
                  <a:lnTo>
                    <a:pt x="1796033" y="1298574"/>
                  </a:lnTo>
                  <a:lnTo>
                    <a:pt x="1777238" y="1339976"/>
                  </a:lnTo>
                  <a:lnTo>
                    <a:pt x="1756664" y="1380235"/>
                  </a:lnTo>
                  <a:lnTo>
                    <a:pt x="1734058" y="1419351"/>
                  </a:lnTo>
                  <a:lnTo>
                    <a:pt x="1709801" y="1457324"/>
                  </a:lnTo>
                  <a:lnTo>
                    <a:pt x="1683765" y="1494027"/>
                  </a:lnTo>
                  <a:lnTo>
                    <a:pt x="1655952" y="1529333"/>
                  </a:lnTo>
                  <a:lnTo>
                    <a:pt x="1626615" y="1563242"/>
                  </a:lnTo>
                  <a:lnTo>
                    <a:pt x="1595627" y="1595627"/>
                  </a:lnTo>
                  <a:lnTo>
                    <a:pt x="1563243" y="1626615"/>
                  </a:lnTo>
                  <a:lnTo>
                    <a:pt x="1529333" y="1655952"/>
                  </a:lnTo>
                  <a:lnTo>
                    <a:pt x="1494027" y="1683765"/>
                  </a:lnTo>
                  <a:lnTo>
                    <a:pt x="1457325" y="1709800"/>
                  </a:lnTo>
                  <a:lnTo>
                    <a:pt x="1419352" y="1734057"/>
                  </a:lnTo>
                  <a:lnTo>
                    <a:pt x="1380236" y="1756663"/>
                  </a:lnTo>
                  <a:lnTo>
                    <a:pt x="1339977" y="1777237"/>
                  </a:lnTo>
                  <a:lnTo>
                    <a:pt x="1298575" y="1796033"/>
                  </a:lnTo>
                  <a:lnTo>
                    <a:pt x="1256157" y="1812670"/>
                  </a:lnTo>
                  <a:lnTo>
                    <a:pt x="1212723" y="1827402"/>
                  </a:lnTo>
                  <a:lnTo>
                    <a:pt x="1168273" y="1839975"/>
                  </a:lnTo>
                  <a:lnTo>
                    <a:pt x="1123061" y="1850389"/>
                  </a:lnTo>
                  <a:lnTo>
                    <a:pt x="1077087" y="1858644"/>
                  </a:lnTo>
                  <a:lnTo>
                    <a:pt x="1030351" y="1864613"/>
                  </a:lnTo>
                  <a:lnTo>
                    <a:pt x="982853" y="1868169"/>
                  </a:lnTo>
                  <a:lnTo>
                    <a:pt x="934719" y="1869439"/>
                  </a:lnTo>
                  <a:lnTo>
                    <a:pt x="886612" y="1868169"/>
                  </a:lnTo>
                  <a:lnTo>
                    <a:pt x="839152" y="1864613"/>
                  </a:lnTo>
                  <a:lnTo>
                    <a:pt x="792365" y="1858644"/>
                  </a:lnTo>
                  <a:lnTo>
                    <a:pt x="746340" y="1850389"/>
                  </a:lnTo>
                  <a:lnTo>
                    <a:pt x="701116" y="1839975"/>
                  </a:lnTo>
                  <a:lnTo>
                    <a:pt x="656755" y="1827402"/>
                  </a:lnTo>
                  <a:lnTo>
                    <a:pt x="613333" y="1812670"/>
                  </a:lnTo>
                  <a:lnTo>
                    <a:pt x="570877" y="1796033"/>
                  </a:lnTo>
                  <a:lnTo>
                    <a:pt x="529475" y="1777237"/>
                  </a:lnTo>
                  <a:lnTo>
                    <a:pt x="489178" y="1756663"/>
                  </a:lnTo>
                  <a:lnTo>
                    <a:pt x="450037" y="1734057"/>
                  </a:lnTo>
                  <a:lnTo>
                    <a:pt x="412102" y="1709800"/>
                  </a:lnTo>
                  <a:lnTo>
                    <a:pt x="375462" y="1683765"/>
                  </a:lnTo>
                  <a:lnTo>
                    <a:pt x="340144" y="1655952"/>
                  </a:lnTo>
                  <a:lnTo>
                    <a:pt x="306235" y="1626615"/>
                  </a:lnTo>
                  <a:lnTo>
                    <a:pt x="273773" y="1595627"/>
                  </a:lnTo>
                  <a:lnTo>
                    <a:pt x="242824" y="1563242"/>
                  </a:lnTo>
                  <a:lnTo>
                    <a:pt x="213448" y="1529333"/>
                  </a:lnTo>
                  <a:lnTo>
                    <a:pt x="185699" y="1494027"/>
                  </a:lnTo>
                  <a:lnTo>
                    <a:pt x="159639" y="1457324"/>
                  </a:lnTo>
                  <a:lnTo>
                    <a:pt x="135318" y="1419351"/>
                  </a:lnTo>
                  <a:lnTo>
                    <a:pt x="112814" y="1380235"/>
                  </a:lnTo>
                  <a:lnTo>
                    <a:pt x="92176" y="1339976"/>
                  </a:lnTo>
                  <a:lnTo>
                    <a:pt x="73456" y="1298574"/>
                  </a:lnTo>
                  <a:lnTo>
                    <a:pt x="56718" y="1256156"/>
                  </a:lnTo>
                  <a:lnTo>
                    <a:pt x="42024" y="1212722"/>
                  </a:lnTo>
                  <a:lnTo>
                    <a:pt x="29425" y="1168272"/>
                  </a:lnTo>
                  <a:lnTo>
                    <a:pt x="18986" y="1123060"/>
                  </a:lnTo>
                  <a:lnTo>
                    <a:pt x="10769" y="1077086"/>
                  </a:lnTo>
                  <a:lnTo>
                    <a:pt x="4826" y="1030350"/>
                  </a:lnTo>
                  <a:lnTo>
                    <a:pt x="1219" y="982852"/>
                  </a:lnTo>
                  <a:lnTo>
                    <a:pt x="0" y="93471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95743" y="1609344"/>
              <a:ext cx="1869439" cy="1869439"/>
            </a:xfrm>
            <a:custGeom>
              <a:avLst/>
              <a:gdLst/>
              <a:ahLst/>
              <a:cxnLst/>
              <a:rect l="l" t="t" r="r" b="b"/>
              <a:pathLst>
                <a:path w="1869440" h="1869439">
                  <a:moveTo>
                    <a:pt x="934720" y="0"/>
                  </a:moveTo>
                  <a:lnTo>
                    <a:pt x="886586" y="1269"/>
                  </a:lnTo>
                  <a:lnTo>
                    <a:pt x="839088" y="4825"/>
                  </a:lnTo>
                  <a:lnTo>
                    <a:pt x="792352" y="10794"/>
                  </a:lnTo>
                  <a:lnTo>
                    <a:pt x="746378" y="19050"/>
                  </a:lnTo>
                  <a:lnTo>
                    <a:pt x="701166" y="29463"/>
                  </a:lnTo>
                  <a:lnTo>
                    <a:pt x="656716" y="42036"/>
                  </a:lnTo>
                  <a:lnTo>
                    <a:pt x="613282" y="56768"/>
                  </a:lnTo>
                  <a:lnTo>
                    <a:pt x="570864" y="73405"/>
                  </a:lnTo>
                  <a:lnTo>
                    <a:pt x="529462" y="92201"/>
                  </a:lnTo>
                  <a:lnTo>
                    <a:pt x="489203" y="112775"/>
                  </a:lnTo>
                  <a:lnTo>
                    <a:pt x="450087" y="135381"/>
                  </a:lnTo>
                  <a:lnTo>
                    <a:pt x="412114" y="159638"/>
                  </a:lnTo>
                  <a:lnTo>
                    <a:pt x="375411" y="185673"/>
                  </a:lnTo>
                  <a:lnTo>
                    <a:pt x="340105" y="213486"/>
                  </a:lnTo>
                  <a:lnTo>
                    <a:pt x="306197" y="242823"/>
                  </a:lnTo>
                  <a:lnTo>
                    <a:pt x="273811" y="273811"/>
                  </a:lnTo>
                  <a:lnTo>
                    <a:pt x="242824" y="306196"/>
                  </a:lnTo>
                  <a:lnTo>
                    <a:pt x="213486" y="340105"/>
                  </a:lnTo>
                  <a:lnTo>
                    <a:pt x="185674" y="375411"/>
                  </a:lnTo>
                  <a:lnTo>
                    <a:pt x="159638" y="412114"/>
                  </a:lnTo>
                  <a:lnTo>
                    <a:pt x="135381" y="450087"/>
                  </a:lnTo>
                  <a:lnTo>
                    <a:pt x="112775" y="489203"/>
                  </a:lnTo>
                  <a:lnTo>
                    <a:pt x="92201" y="529462"/>
                  </a:lnTo>
                  <a:lnTo>
                    <a:pt x="73405" y="570864"/>
                  </a:lnTo>
                  <a:lnTo>
                    <a:pt x="56769" y="613282"/>
                  </a:lnTo>
                  <a:lnTo>
                    <a:pt x="42036" y="656716"/>
                  </a:lnTo>
                  <a:lnTo>
                    <a:pt x="29463" y="701166"/>
                  </a:lnTo>
                  <a:lnTo>
                    <a:pt x="19050" y="746378"/>
                  </a:lnTo>
                  <a:lnTo>
                    <a:pt x="10795" y="792352"/>
                  </a:lnTo>
                  <a:lnTo>
                    <a:pt x="4825" y="839088"/>
                  </a:lnTo>
                  <a:lnTo>
                    <a:pt x="1270" y="886586"/>
                  </a:lnTo>
                  <a:lnTo>
                    <a:pt x="0" y="934719"/>
                  </a:lnTo>
                  <a:lnTo>
                    <a:pt x="1270" y="982852"/>
                  </a:lnTo>
                  <a:lnTo>
                    <a:pt x="4825" y="1030350"/>
                  </a:lnTo>
                  <a:lnTo>
                    <a:pt x="10795" y="1077086"/>
                  </a:lnTo>
                  <a:lnTo>
                    <a:pt x="19050" y="1123060"/>
                  </a:lnTo>
                  <a:lnTo>
                    <a:pt x="29463" y="1168272"/>
                  </a:lnTo>
                  <a:lnTo>
                    <a:pt x="42036" y="1212722"/>
                  </a:lnTo>
                  <a:lnTo>
                    <a:pt x="56769" y="1256156"/>
                  </a:lnTo>
                  <a:lnTo>
                    <a:pt x="73405" y="1298574"/>
                  </a:lnTo>
                  <a:lnTo>
                    <a:pt x="92201" y="1339976"/>
                  </a:lnTo>
                  <a:lnTo>
                    <a:pt x="112775" y="1380235"/>
                  </a:lnTo>
                  <a:lnTo>
                    <a:pt x="135381" y="1419351"/>
                  </a:lnTo>
                  <a:lnTo>
                    <a:pt x="159638" y="1457324"/>
                  </a:lnTo>
                  <a:lnTo>
                    <a:pt x="185674" y="1494027"/>
                  </a:lnTo>
                  <a:lnTo>
                    <a:pt x="213486" y="1529333"/>
                  </a:lnTo>
                  <a:lnTo>
                    <a:pt x="242824" y="1563242"/>
                  </a:lnTo>
                  <a:lnTo>
                    <a:pt x="273811" y="1595627"/>
                  </a:lnTo>
                  <a:lnTo>
                    <a:pt x="306197" y="1626615"/>
                  </a:lnTo>
                  <a:lnTo>
                    <a:pt x="340105" y="1655952"/>
                  </a:lnTo>
                  <a:lnTo>
                    <a:pt x="375411" y="1683765"/>
                  </a:lnTo>
                  <a:lnTo>
                    <a:pt x="412114" y="1709800"/>
                  </a:lnTo>
                  <a:lnTo>
                    <a:pt x="450087" y="1734057"/>
                  </a:lnTo>
                  <a:lnTo>
                    <a:pt x="489203" y="1756663"/>
                  </a:lnTo>
                  <a:lnTo>
                    <a:pt x="529462" y="1777237"/>
                  </a:lnTo>
                  <a:lnTo>
                    <a:pt x="570864" y="1796033"/>
                  </a:lnTo>
                  <a:lnTo>
                    <a:pt x="613282" y="1812670"/>
                  </a:lnTo>
                  <a:lnTo>
                    <a:pt x="656716" y="1827402"/>
                  </a:lnTo>
                  <a:lnTo>
                    <a:pt x="701166" y="1839975"/>
                  </a:lnTo>
                  <a:lnTo>
                    <a:pt x="746378" y="1850389"/>
                  </a:lnTo>
                  <a:lnTo>
                    <a:pt x="792352" y="1858644"/>
                  </a:lnTo>
                  <a:lnTo>
                    <a:pt x="839088" y="1864613"/>
                  </a:lnTo>
                  <a:lnTo>
                    <a:pt x="886586" y="1868169"/>
                  </a:lnTo>
                  <a:lnTo>
                    <a:pt x="934720" y="1869439"/>
                  </a:lnTo>
                  <a:lnTo>
                    <a:pt x="982852" y="1868169"/>
                  </a:lnTo>
                  <a:lnTo>
                    <a:pt x="1030351" y="1864613"/>
                  </a:lnTo>
                  <a:lnTo>
                    <a:pt x="1077086" y="1858644"/>
                  </a:lnTo>
                  <a:lnTo>
                    <a:pt x="1123060" y="1850389"/>
                  </a:lnTo>
                  <a:lnTo>
                    <a:pt x="1168273" y="1839975"/>
                  </a:lnTo>
                  <a:lnTo>
                    <a:pt x="1212723" y="1827402"/>
                  </a:lnTo>
                  <a:lnTo>
                    <a:pt x="1256156" y="1812670"/>
                  </a:lnTo>
                  <a:lnTo>
                    <a:pt x="1298575" y="1796033"/>
                  </a:lnTo>
                  <a:lnTo>
                    <a:pt x="1339977" y="1777237"/>
                  </a:lnTo>
                  <a:lnTo>
                    <a:pt x="1380235" y="1756663"/>
                  </a:lnTo>
                  <a:lnTo>
                    <a:pt x="1419352" y="1734057"/>
                  </a:lnTo>
                  <a:lnTo>
                    <a:pt x="1457325" y="1709800"/>
                  </a:lnTo>
                  <a:lnTo>
                    <a:pt x="1494027" y="1683765"/>
                  </a:lnTo>
                  <a:lnTo>
                    <a:pt x="1529333" y="1655952"/>
                  </a:lnTo>
                  <a:lnTo>
                    <a:pt x="1563242" y="1626615"/>
                  </a:lnTo>
                  <a:lnTo>
                    <a:pt x="1595627" y="1595627"/>
                  </a:lnTo>
                  <a:lnTo>
                    <a:pt x="1626615" y="1563242"/>
                  </a:lnTo>
                  <a:lnTo>
                    <a:pt x="1655952" y="1529333"/>
                  </a:lnTo>
                  <a:lnTo>
                    <a:pt x="1683765" y="1494027"/>
                  </a:lnTo>
                  <a:lnTo>
                    <a:pt x="1709801" y="1457324"/>
                  </a:lnTo>
                  <a:lnTo>
                    <a:pt x="1734057" y="1419351"/>
                  </a:lnTo>
                  <a:lnTo>
                    <a:pt x="1756663" y="1380235"/>
                  </a:lnTo>
                  <a:lnTo>
                    <a:pt x="1777237" y="1339976"/>
                  </a:lnTo>
                  <a:lnTo>
                    <a:pt x="1796033" y="1298574"/>
                  </a:lnTo>
                  <a:lnTo>
                    <a:pt x="1812671" y="1256156"/>
                  </a:lnTo>
                  <a:lnTo>
                    <a:pt x="1827402" y="1212722"/>
                  </a:lnTo>
                  <a:lnTo>
                    <a:pt x="1839976" y="1168272"/>
                  </a:lnTo>
                  <a:lnTo>
                    <a:pt x="1850389" y="1123060"/>
                  </a:lnTo>
                  <a:lnTo>
                    <a:pt x="1858645" y="1077086"/>
                  </a:lnTo>
                  <a:lnTo>
                    <a:pt x="1864613" y="1030350"/>
                  </a:lnTo>
                  <a:lnTo>
                    <a:pt x="1868170" y="982852"/>
                  </a:lnTo>
                  <a:lnTo>
                    <a:pt x="1869439" y="934719"/>
                  </a:lnTo>
                  <a:lnTo>
                    <a:pt x="1868170" y="885316"/>
                  </a:lnTo>
                  <a:lnTo>
                    <a:pt x="1864232" y="836167"/>
                  </a:lnTo>
                  <a:lnTo>
                    <a:pt x="1857755" y="787653"/>
                  </a:lnTo>
                  <a:lnTo>
                    <a:pt x="1848865" y="739520"/>
                  </a:lnTo>
                  <a:lnTo>
                    <a:pt x="1837435" y="692149"/>
                  </a:lnTo>
                  <a:lnTo>
                    <a:pt x="1823592" y="645413"/>
                  </a:lnTo>
                  <a:lnTo>
                    <a:pt x="1807336" y="599566"/>
                  </a:lnTo>
                  <a:lnTo>
                    <a:pt x="1788667" y="554735"/>
                  </a:lnTo>
                  <a:lnTo>
                    <a:pt x="1767712" y="510793"/>
                  </a:lnTo>
                  <a:lnTo>
                    <a:pt x="1744599" y="467994"/>
                  </a:lnTo>
                  <a:lnTo>
                    <a:pt x="1719072" y="426338"/>
                  </a:lnTo>
                  <a:lnTo>
                    <a:pt x="1691512" y="386079"/>
                  </a:lnTo>
                  <a:lnTo>
                    <a:pt x="1661667" y="347090"/>
                  </a:lnTo>
                  <a:lnTo>
                    <a:pt x="1629663" y="309625"/>
                  </a:lnTo>
                  <a:lnTo>
                    <a:pt x="1595627" y="273811"/>
                  </a:lnTo>
                  <a:lnTo>
                    <a:pt x="1559813" y="239775"/>
                  </a:lnTo>
                  <a:lnTo>
                    <a:pt x="1522349" y="207771"/>
                  </a:lnTo>
                  <a:lnTo>
                    <a:pt x="1483359" y="177926"/>
                  </a:lnTo>
                  <a:lnTo>
                    <a:pt x="1443101" y="150367"/>
                  </a:lnTo>
                  <a:lnTo>
                    <a:pt x="1401445" y="124840"/>
                  </a:lnTo>
                  <a:lnTo>
                    <a:pt x="1358646" y="101726"/>
                  </a:lnTo>
                  <a:lnTo>
                    <a:pt x="1314703" y="80771"/>
                  </a:lnTo>
                  <a:lnTo>
                    <a:pt x="1269873" y="62102"/>
                  </a:lnTo>
                  <a:lnTo>
                    <a:pt x="1224026" y="45846"/>
                  </a:lnTo>
                  <a:lnTo>
                    <a:pt x="1177289" y="32003"/>
                  </a:lnTo>
                  <a:lnTo>
                    <a:pt x="1129919" y="20573"/>
                  </a:lnTo>
                  <a:lnTo>
                    <a:pt x="1081785" y="11683"/>
                  </a:lnTo>
                  <a:lnTo>
                    <a:pt x="1033272" y="5206"/>
                  </a:lnTo>
                  <a:lnTo>
                    <a:pt x="982979" y="1269"/>
                  </a:lnTo>
                  <a:lnTo>
                    <a:pt x="934720" y="0"/>
                  </a:lnTo>
                  <a:close/>
                </a:path>
              </a:pathLst>
            </a:custGeom>
            <a:solidFill>
              <a:srgbClr val="6A2BFF">
                <a:alpha val="7843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95743" y="1609344"/>
              <a:ext cx="1869439" cy="1869439"/>
            </a:xfrm>
            <a:custGeom>
              <a:avLst/>
              <a:gdLst/>
              <a:ahLst/>
              <a:cxnLst/>
              <a:rect l="l" t="t" r="r" b="b"/>
              <a:pathLst>
                <a:path w="1869440" h="1869439">
                  <a:moveTo>
                    <a:pt x="0" y="934719"/>
                  </a:moveTo>
                  <a:lnTo>
                    <a:pt x="1270" y="886586"/>
                  </a:lnTo>
                  <a:lnTo>
                    <a:pt x="4825" y="839088"/>
                  </a:lnTo>
                  <a:lnTo>
                    <a:pt x="10795" y="792352"/>
                  </a:lnTo>
                  <a:lnTo>
                    <a:pt x="19050" y="746378"/>
                  </a:lnTo>
                  <a:lnTo>
                    <a:pt x="29463" y="701166"/>
                  </a:lnTo>
                  <a:lnTo>
                    <a:pt x="42036" y="656716"/>
                  </a:lnTo>
                  <a:lnTo>
                    <a:pt x="56769" y="613282"/>
                  </a:lnTo>
                  <a:lnTo>
                    <a:pt x="73405" y="570864"/>
                  </a:lnTo>
                  <a:lnTo>
                    <a:pt x="92201" y="529462"/>
                  </a:lnTo>
                  <a:lnTo>
                    <a:pt x="112775" y="489203"/>
                  </a:lnTo>
                  <a:lnTo>
                    <a:pt x="135381" y="450087"/>
                  </a:lnTo>
                  <a:lnTo>
                    <a:pt x="159638" y="412114"/>
                  </a:lnTo>
                  <a:lnTo>
                    <a:pt x="185674" y="375411"/>
                  </a:lnTo>
                  <a:lnTo>
                    <a:pt x="213486" y="340105"/>
                  </a:lnTo>
                  <a:lnTo>
                    <a:pt x="242824" y="306196"/>
                  </a:lnTo>
                  <a:lnTo>
                    <a:pt x="273811" y="273811"/>
                  </a:lnTo>
                  <a:lnTo>
                    <a:pt x="306197" y="242823"/>
                  </a:lnTo>
                  <a:lnTo>
                    <a:pt x="340105" y="213486"/>
                  </a:lnTo>
                  <a:lnTo>
                    <a:pt x="375411" y="185673"/>
                  </a:lnTo>
                  <a:lnTo>
                    <a:pt x="412114" y="159638"/>
                  </a:lnTo>
                  <a:lnTo>
                    <a:pt x="450087" y="135381"/>
                  </a:lnTo>
                  <a:lnTo>
                    <a:pt x="489203" y="112775"/>
                  </a:lnTo>
                  <a:lnTo>
                    <a:pt x="529462" y="92201"/>
                  </a:lnTo>
                  <a:lnTo>
                    <a:pt x="570864" y="73405"/>
                  </a:lnTo>
                  <a:lnTo>
                    <a:pt x="613282" y="56768"/>
                  </a:lnTo>
                  <a:lnTo>
                    <a:pt x="656716" y="42036"/>
                  </a:lnTo>
                  <a:lnTo>
                    <a:pt x="701166" y="29463"/>
                  </a:lnTo>
                  <a:lnTo>
                    <a:pt x="746378" y="19050"/>
                  </a:lnTo>
                  <a:lnTo>
                    <a:pt x="792352" y="10794"/>
                  </a:lnTo>
                  <a:lnTo>
                    <a:pt x="839088" y="4825"/>
                  </a:lnTo>
                  <a:lnTo>
                    <a:pt x="886586" y="1269"/>
                  </a:lnTo>
                  <a:lnTo>
                    <a:pt x="934720" y="0"/>
                  </a:lnTo>
                  <a:lnTo>
                    <a:pt x="984123" y="1269"/>
                  </a:lnTo>
                  <a:lnTo>
                    <a:pt x="1033272" y="5206"/>
                  </a:lnTo>
                  <a:lnTo>
                    <a:pt x="1081785" y="11683"/>
                  </a:lnTo>
                  <a:lnTo>
                    <a:pt x="1129919" y="20573"/>
                  </a:lnTo>
                  <a:lnTo>
                    <a:pt x="1177289" y="32003"/>
                  </a:lnTo>
                  <a:lnTo>
                    <a:pt x="1224026" y="45846"/>
                  </a:lnTo>
                  <a:lnTo>
                    <a:pt x="1269873" y="62102"/>
                  </a:lnTo>
                  <a:lnTo>
                    <a:pt x="1314703" y="80771"/>
                  </a:lnTo>
                  <a:lnTo>
                    <a:pt x="1358646" y="101726"/>
                  </a:lnTo>
                  <a:lnTo>
                    <a:pt x="1401445" y="124840"/>
                  </a:lnTo>
                  <a:lnTo>
                    <a:pt x="1443101" y="150367"/>
                  </a:lnTo>
                  <a:lnTo>
                    <a:pt x="1483359" y="177926"/>
                  </a:lnTo>
                  <a:lnTo>
                    <a:pt x="1522349" y="207771"/>
                  </a:lnTo>
                  <a:lnTo>
                    <a:pt x="1559813" y="239775"/>
                  </a:lnTo>
                  <a:lnTo>
                    <a:pt x="1595627" y="273811"/>
                  </a:lnTo>
                  <a:lnTo>
                    <a:pt x="1629663" y="309625"/>
                  </a:lnTo>
                  <a:lnTo>
                    <a:pt x="1661667" y="347090"/>
                  </a:lnTo>
                  <a:lnTo>
                    <a:pt x="1691512" y="386079"/>
                  </a:lnTo>
                  <a:lnTo>
                    <a:pt x="1719072" y="426338"/>
                  </a:lnTo>
                  <a:lnTo>
                    <a:pt x="1744599" y="467994"/>
                  </a:lnTo>
                  <a:lnTo>
                    <a:pt x="1767712" y="510793"/>
                  </a:lnTo>
                  <a:lnTo>
                    <a:pt x="1788667" y="554735"/>
                  </a:lnTo>
                  <a:lnTo>
                    <a:pt x="1807336" y="599566"/>
                  </a:lnTo>
                  <a:lnTo>
                    <a:pt x="1823592" y="645413"/>
                  </a:lnTo>
                  <a:lnTo>
                    <a:pt x="1837435" y="692149"/>
                  </a:lnTo>
                  <a:lnTo>
                    <a:pt x="1848865" y="739520"/>
                  </a:lnTo>
                  <a:lnTo>
                    <a:pt x="1857755" y="787653"/>
                  </a:lnTo>
                  <a:lnTo>
                    <a:pt x="1864232" y="836167"/>
                  </a:lnTo>
                  <a:lnTo>
                    <a:pt x="1868170" y="885316"/>
                  </a:lnTo>
                  <a:lnTo>
                    <a:pt x="1869439" y="934719"/>
                  </a:lnTo>
                  <a:lnTo>
                    <a:pt x="1868170" y="982852"/>
                  </a:lnTo>
                  <a:lnTo>
                    <a:pt x="1864613" y="1030350"/>
                  </a:lnTo>
                  <a:lnTo>
                    <a:pt x="1858645" y="1077086"/>
                  </a:lnTo>
                  <a:lnTo>
                    <a:pt x="1850389" y="1123060"/>
                  </a:lnTo>
                  <a:lnTo>
                    <a:pt x="1839976" y="1168272"/>
                  </a:lnTo>
                  <a:lnTo>
                    <a:pt x="1827402" y="1212722"/>
                  </a:lnTo>
                  <a:lnTo>
                    <a:pt x="1812671" y="1256156"/>
                  </a:lnTo>
                  <a:lnTo>
                    <a:pt x="1796033" y="1298574"/>
                  </a:lnTo>
                  <a:lnTo>
                    <a:pt x="1777237" y="1339976"/>
                  </a:lnTo>
                  <a:lnTo>
                    <a:pt x="1756663" y="1380235"/>
                  </a:lnTo>
                  <a:lnTo>
                    <a:pt x="1734057" y="1419351"/>
                  </a:lnTo>
                  <a:lnTo>
                    <a:pt x="1709801" y="1457324"/>
                  </a:lnTo>
                  <a:lnTo>
                    <a:pt x="1683765" y="1494027"/>
                  </a:lnTo>
                  <a:lnTo>
                    <a:pt x="1655952" y="1529333"/>
                  </a:lnTo>
                  <a:lnTo>
                    <a:pt x="1626615" y="1563242"/>
                  </a:lnTo>
                  <a:lnTo>
                    <a:pt x="1595627" y="1595627"/>
                  </a:lnTo>
                  <a:lnTo>
                    <a:pt x="1563242" y="1626615"/>
                  </a:lnTo>
                  <a:lnTo>
                    <a:pt x="1529333" y="1655952"/>
                  </a:lnTo>
                  <a:lnTo>
                    <a:pt x="1494027" y="1683765"/>
                  </a:lnTo>
                  <a:lnTo>
                    <a:pt x="1457325" y="1709800"/>
                  </a:lnTo>
                  <a:lnTo>
                    <a:pt x="1419352" y="1734057"/>
                  </a:lnTo>
                  <a:lnTo>
                    <a:pt x="1380235" y="1756663"/>
                  </a:lnTo>
                  <a:lnTo>
                    <a:pt x="1339977" y="1777237"/>
                  </a:lnTo>
                  <a:lnTo>
                    <a:pt x="1298575" y="1796033"/>
                  </a:lnTo>
                  <a:lnTo>
                    <a:pt x="1256156" y="1812670"/>
                  </a:lnTo>
                  <a:lnTo>
                    <a:pt x="1212723" y="1827402"/>
                  </a:lnTo>
                  <a:lnTo>
                    <a:pt x="1168273" y="1839975"/>
                  </a:lnTo>
                  <a:lnTo>
                    <a:pt x="1123060" y="1850389"/>
                  </a:lnTo>
                  <a:lnTo>
                    <a:pt x="1077086" y="1858644"/>
                  </a:lnTo>
                  <a:lnTo>
                    <a:pt x="1030351" y="1864613"/>
                  </a:lnTo>
                  <a:lnTo>
                    <a:pt x="982852" y="1868169"/>
                  </a:lnTo>
                  <a:lnTo>
                    <a:pt x="934720" y="1869439"/>
                  </a:lnTo>
                  <a:lnTo>
                    <a:pt x="886586" y="1868169"/>
                  </a:lnTo>
                  <a:lnTo>
                    <a:pt x="839088" y="1864613"/>
                  </a:lnTo>
                  <a:lnTo>
                    <a:pt x="792352" y="1858644"/>
                  </a:lnTo>
                  <a:lnTo>
                    <a:pt x="746378" y="1850389"/>
                  </a:lnTo>
                  <a:lnTo>
                    <a:pt x="701166" y="1839975"/>
                  </a:lnTo>
                  <a:lnTo>
                    <a:pt x="656716" y="1827402"/>
                  </a:lnTo>
                  <a:lnTo>
                    <a:pt x="613282" y="1812670"/>
                  </a:lnTo>
                  <a:lnTo>
                    <a:pt x="570864" y="1796033"/>
                  </a:lnTo>
                  <a:lnTo>
                    <a:pt x="529462" y="1777237"/>
                  </a:lnTo>
                  <a:lnTo>
                    <a:pt x="489203" y="1756663"/>
                  </a:lnTo>
                  <a:lnTo>
                    <a:pt x="450087" y="1734057"/>
                  </a:lnTo>
                  <a:lnTo>
                    <a:pt x="412114" y="1709800"/>
                  </a:lnTo>
                  <a:lnTo>
                    <a:pt x="375411" y="1683765"/>
                  </a:lnTo>
                  <a:lnTo>
                    <a:pt x="340105" y="1655952"/>
                  </a:lnTo>
                  <a:lnTo>
                    <a:pt x="306197" y="1626615"/>
                  </a:lnTo>
                  <a:lnTo>
                    <a:pt x="273811" y="1595627"/>
                  </a:lnTo>
                  <a:lnTo>
                    <a:pt x="242824" y="1563242"/>
                  </a:lnTo>
                  <a:lnTo>
                    <a:pt x="213486" y="1529333"/>
                  </a:lnTo>
                  <a:lnTo>
                    <a:pt x="185674" y="1494027"/>
                  </a:lnTo>
                  <a:lnTo>
                    <a:pt x="159638" y="1457324"/>
                  </a:lnTo>
                  <a:lnTo>
                    <a:pt x="135381" y="1419351"/>
                  </a:lnTo>
                  <a:lnTo>
                    <a:pt x="112775" y="1380235"/>
                  </a:lnTo>
                  <a:lnTo>
                    <a:pt x="92201" y="1339976"/>
                  </a:lnTo>
                  <a:lnTo>
                    <a:pt x="73405" y="1298574"/>
                  </a:lnTo>
                  <a:lnTo>
                    <a:pt x="56769" y="1256156"/>
                  </a:lnTo>
                  <a:lnTo>
                    <a:pt x="42036" y="1212722"/>
                  </a:lnTo>
                  <a:lnTo>
                    <a:pt x="29463" y="1168272"/>
                  </a:lnTo>
                  <a:lnTo>
                    <a:pt x="19050" y="1123060"/>
                  </a:lnTo>
                  <a:lnTo>
                    <a:pt x="10795" y="1077086"/>
                  </a:lnTo>
                  <a:lnTo>
                    <a:pt x="4825" y="1030350"/>
                  </a:lnTo>
                  <a:lnTo>
                    <a:pt x="1270" y="982852"/>
                  </a:lnTo>
                  <a:lnTo>
                    <a:pt x="0" y="93471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37176" y="1609344"/>
              <a:ext cx="1869439" cy="1869439"/>
            </a:xfrm>
            <a:custGeom>
              <a:avLst/>
              <a:gdLst/>
              <a:ahLst/>
              <a:cxnLst/>
              <a:rect l="l" t="t" r="r" b="b"/>
              <a:pathLst>
                <a:path w="1869440" h="1869439">
                  <a:moveTo>
                    <a:pt x="934720" y="0"/>
                  </a:moveTo>
                  <a:lnTo>
                    <a:pt x="886587" y="1269"/>
                  </a:lnTo>
                  <a:lnTo>
                    <a:pt x="839088" y="4825"/>
                  </a:lnTo>
                  <a:lnTo>
                    <a:pt x="792352" y="10794"/>
                  </a:lnTo>
                  <a:lnTo>
                    <a:pt x="746378" y="19050"/>
                  </a:lnTo>
                  <a:lnTo>
                    <a:pt x="701166" y="29463"/>
                  </a:lnTo>
                  <a:lnTo>
                    <a:pt x="656716" y="42036"/>
                  </a:lnTo>
                  <a:lnTo>
                    <a:pt x="613283" y="56768"/>
                  </a:lnTo>
                  <a:lnTo>
                    <a:pt x="570864" y="73405"/>
                  </a:lnTo>
                  <a:lnTo>
                    <a:pt x="529463" y="92201"/>
                  </a:lnTo>
                  <a:lnTo>
                    <a:pt x="489203" y="112775"/>
                  </a:lnTo>
                  <a:lnTo>
                    <a:pt x="450088" y="135381"/>
                  </a:lnTo>
                  <a:lnTo>
                    <a:pt x="412114" y="159638"/>
                  </a:lnTo>
                  <a:lnTo>
                    <a:pt x="375412" y="185673"/>
                  </a:lnTo>
                  <a:lnTo>
                    <a:pt x="340106" y="213486"/>
                  </a:lnTo>
                  <a:lnTo>
                    <a:pt x="306197" y="242823"/>
                  </a:lnTo>
                  <a:lnTo>
                    <a:pt x="273812" y="273811"/>
                  </a:lnTo>
                  <a:lnTo>
                    <a:pt x="242824" y="306196"/>
                  </a:lnTo>
                  <a:lnTo>
                    <a:pt x="213487" y="340105"/>
                  </a:lnTo>
                  <a:lnTo>
                    <a:pt x="185674" y="375411"/>
                  </a:lnTo>
                  <a:lnTo>
                    <a:pt x="159638" y="412114"/>
                  </a:lnTo>
                  <a:lnTo>
                    <a:pt x="135382" y="450087"/>
                  </a:lnTo>
                  <a:lnTo>
                    <a:pt x="112775" y="489203"/>
                  </a:lnTo>
                  <a:lnTo>
                    <a:pt x="92201" y="529462"/>
                  </a:lnTo>
                  <a:lnTo>
                    <a:pt x="73406" y="570864"/>
                  </a:lnTo>
                  <a:lnTo>
                    <a:pt x="56769" y="613282"/>
                  </a:lnTo>
                  <a:lnTo>
                    <a:pt x="42037" y="656716"/>
                  </a:lnTo>
                  <a:lnTo>
                    <a:pt x="29463" y="701166"/>
                  </a:lnTo>
                  <a:lnTo>
                    <a:pt x="19050" y="746378"/>
                  </a:lnTo>
                  <a:lnTo>
                    <a:pt x="10795" y="792352"/>
                  </a:lnTo>
                  <a:lnTo>
                    <a:pt x="4825" y="839088"/>
                  </a:lnTo>
                  <a:lnTo>
                    <a:pt x="1270" y="886586"/>
                  </a:lnTo>
                  <a:lnTo>
                    <a:pt x="0" y="934719"/>
                  </a:lnTo>
                  <a:lnTo>
                    <a:pt x="1270" y="982852"/>
                  </a:lnTo>
                  <a:lnTo>
                    <a:pt x="4825" y="1030350"/>
                  </a:lnTo>
                  <a:lnTo>
                    <a:pt x="10795" y="1077086"/>
                  </a:lnTo>
                  <a:lnTo>
                    <a:pt x="19050" y="1123060"/>
                  </a:lnTo>
                  <a:lnTo>
                    <a:pt x="29463" y="1168272"/>
                  </a:lnTo>
                  <a:lnTo>
                    <a:pt x="42037" y="1212722"/>
                  </a:lnTo>
                  <a:lnTo>
                    <a:pt x="56769" y="1256156"/>
                  </a:lnTo>
                  <a:lnTo>
                    <a:pt x="73406" y="1298574"/>
                  </a:lnTo>
                  <a:lnTo>
                    <a:pt x="92201" y="1339976"/>
                  </a:lnTo>
                  <a:lnTo>
                    <a:pt x="112775" y="1380235"/>
                  </a:lnTo>
                  <a:lnTo>
                    <a:pt x="135382" y="1419351"/>
                  </a:lnTo>
                  <a:lnTo>
                    <a:pt x="159638" y="1457324"/>
                  </a:lnTo>
                  <a:lnTo>
                    <a:pt x="185674" y="1494027"/>
                  </a:lnTo>
                  <a:lnTo>
                    <a:pt x="213487" y="1529333"/>
                  </a:lnTo>
                  <a:lnTo>
                    <a:pt x="242824" y="1563242"/>
                  </a:lnTo>
                  <a:lnTo>
                    <a:pt x="273812" y="1595627"/>
                  </a:lnTo>
                  <a:lnTo>
                    <a:pt x="306197" y="1626615"/>
                  </a:lnTo>
                  <a:lnTo>
                    <a:pt x="340106" y="1655952"/>
                  </a:lnTo>
                  <a:lnTo>
                    <a:pt x="375412" y="1683765"/>
                  </a:lnTo>
                  <a:lnTo>
                    <a:pt x="412114" y="1709800"/>
                  </a:lnTo>
                  <a:lnTo>
                    <a:pt x="450088" y="1734057"/>
                  </a:lnTo>
                  <a:lnTo>
                    <a:pt x="489203" y="1756663"/>
                  </a:lnTo>
                  <a:lnTo>
                    <a:pt x="529463" y="1777237"/>
                  </a:lnTo>
                  <a:lnTo>
                    <a:pt x="570864" y="1796033"/>
                  </a:lnTo>
                  <a:lnTo>
                    <a:pt x="613283" y="1812670"/>
                  </a:lnTo>
                  <a:lnTo>
                    <a:pt x="656716" y="1827402"/>
                  </a:lnTo>
                  <a:lnTo>
                    <a:pt x="701166" y="1839975"/>
                  </a:lnTo>
                  <a:lnTo>
                    <a:pt x="746378" y="1850389"/>
                  </a:lnTo>
                  <a:lnTo>
                    <a:pt x="792352" y="1858644"/>
                  </a:lnTo>
                  <a:lnTo>
                    <a:pt x="839088" y="1864613"/>
                  </a:lnTo>
                  <a:lnTo>
                    <a:pt x="886587" y="1868169"/>
                  </a:lnTo>
                  <a:lnTo>
                    <a:pt x="934720" y="1869439"/>
                  </a:lnTo>
                  <a:lnTo>
                    <a:pt x="982852" y="1868169"/>
                  </a:lnTo>
                  <a:lnTo>
                    <a:pt x="1030351" y="1864613"/>
                  </a:lnTo>
                  <a:lnTo>
                    <a:pt x="1077087" y="1858644"/>
                  </a:lnTo>
                  <a:lnTo>
                    <a:pt x="1123061" y="1850389"/>
                  </a:lnTo>
                  <a:lnTo>
                    <a:pt x="1168273" y="1839975"/>
                  </a:lnTo>
                  <a:lnTo>
                    <a:pt x="1212723" y="1827402"/>
                  </a:lnTo>
                  <a:lnTo>
                    <a:pt x="1256157" y="1812670"/>
                  </a:lnTo>
                  <a:lnTo>
                    <a:pt x="1298575" y="1796033"/>
                  </a:lnTo>
                  <a:lnTo>
                    <a:pt x="1339977" y="1777237"/>
                  </a:lnTo>
                  <a:lnTo>
                    <a:pt x="1380236" y="1756663"/>
                  </a:lnTo>
                  <a:lnTo>
                    <a:pt x="1419352" y="1734057"/>
                  </a:lnTo>
                  <a:lnTo>
                    <a:pt x="1457325" y="1709800"/>
                  </a:lnTo>
                  <a:lnTo>
                    <a:pt x="1494027" y="1683765"/>
                  </a:lnTo>
                  <a:lnTo>
                    <a:pt x="1529334" y="1655952"/>
                  </a:lnTo>
                  <a:lnTo>
                    <a:pt x="1563243" y="1626615"/>
                  </a:lnTo>
                  <a:lnTo>
                    <a:pt x="1595627" y="1595627"/>
                  </a:lnTo>
                  <a:lnTo>
                    <a:pt x="1626615" y="1563242"/>
                  </a:lnTo>
                  <a:lnTo>
                    <a:pt x="1655952" y="1529333"/>
                  </a:lnTo>
                  <a:lnTo>
                    <a:pt x="1683766" y="1494027"/>
                  </a:lnTo>
                  <a:lnTo>
                    <a:pt x="1709801" y="1457324"/>
                  </a:lnTo>
                  <a:lnTo>
                    <a:pt x="1734057" y="1419351"/>
                  </a:lnTo>
                  <a:lnTo>
                    <a:pt x="1756664" y="1380235"/>
                  </a:lnTo>
                  <a:lnTo>
                    <a:pt x="1777238" y="1339976"/>
                  </a:lnTo>
                  <a:lnTo>
                    <a:pt x="1796033" y="1298574"/>
                  </a:lnTo>
                  <a:lnTo>
                    <a:pt x="1812671" y="1256156"/>
                  </a:lnTo>
                  <a:lnTo>
                    <a:pt x="1827402" y="1212722"/>
                  </a:lnTo>
                  <a:lnTo>
                    <a:pt x="1839976" y="1168272"/>
                  </a:lnTo>
                  <a:lnTo>
                    <a:pt x="1850390" y="1123060"/>
                  </a:lnTo>
                  <a:lnTo>
                    <a:pt x="1858645" y="1077086"/>
                  </a:lnTo>
                  <a:lnTo>
                    <a:pt x="1864614" y="1030350"/>
                  </a:lnTo>
                  <a:lnTo>
                    <a:pt x="1868170" y="982852"/>
                  </a:lnTo>
                  <a:lnTo>
                    <a:pt x="1869440" y="934719"/>
                  </a:lnTo>
                  <a:lnTo>
                    <a:pt x="1868170" y="885316"/>
                  </a:lnTo>
                  <a:lnTo>
                    <a:pt x="1864232" y="836167"/>
                  </a:lnTo>
                  <a:lnTo>
                    <a:pt x="1857755" y="787653"/>
                  </a:lnTo>
                  <a:lnTo>
                    <a:pt x="1848866" y="739520"/>
                  </a:lnTo>
                  <a:lnTo>
                    <a:pt x="1837435" y="692149"/>
                  </a:lnTo>
                  <a:lnTo>
                    <a:pt x="1823593" y="645413"/>
                  </a:lnTo>
                  <a:lnTo>
                    <a:pt x="1807337" y="599566"/>
                  </a:lnTo>
                  <a:lnTo>
                    <a:pt x="1788668" y="554735"/>
                  </a:lnTo>
                  <a:lnTo>
                    <a:pt x="1767713" y="510793"/>
                  </a:lnTo>
                  <a:lnTo>
                    <a:pt x="1744599" y="467994"/>
                  </a:lnTo>
                  <a:lnTo>
                    <a:pt x="1719072" y="426338"/>
                  </a:lnTo>
                  <a:lnTo>
                    <a:pt x="1691513" y="386079"/>
                  </a:lnTo>
                  <a:lnTo>
                    <a:pt x="1661668" y="347090"/>
                  </a:lnTo>
                  <a:lnTo>
                    <a:pt x="1629664" y="309625"/>
                  </a:lnTo>
                  <a:lnTo>
                    <a:pt x="1595627" y="273811"/>
                  </a:lnTo>
                  <a:lnTo>
                    <a:pt x="1559814" y="239775"/>
                  </a:lnTo>
                  <a:lnTo>
                    <a:pt x="1522349" y="207771"/>
                  </a:lnTo>
                  <a:lnTo>
                    <a:pt x="1483360" y="177926"/>
                  </a:lnTo>
                  <a:lnTo>
                    <a:pt x="1443101" y="150367"/>
                  </a:lnTo>
                  <a:lnTo>
                    <a:pt x="1401445" y="124840"/>
                  </a:lnTo>
                  <a:lnTo>
                    <a:pt x="1358646" y="101726"/>
                  </a:lnTo>
                  <a:lnTo>
                    <a:pt x="1314703" y="80771"/>
                  </a:lnTo>
                  <a:lnTo>
                    <a:pt x="1269873" y="62102"/>
                  </a:lnTo>
                  <a:lnTo>
                    <a:pt x="1224026" y="45846"/>
                  </a:lnTo>
                  <a:lnTo>
                    <a:pt x="1177289" y="32003"/>
                  </a:lnTo>
                  <a:lnTo>
                    <a:pt x="1129919" y="20573"/>
                  </a:lnTo>
                  <a:lnTo>
                    <a:pt x="1081786" y="11683"/>
                  </a:lnTo>
                  <a:lnTo>
                    <a:pt x="1033272" y="5206"/>
                  </a:lnTo>
                  <a:lnTo>
                    <a:pt x="982979" y="1269"/>
                  </a:lnTo>
                  <a:lnTo>
                    <a:pt x="934720" y="0"/>
                  </a:lnTo>
                  <a:close/>
                </a:path>
              </a:pathLst>
            </a:custGeom>
            <a:solidFill>
              <a:srgbClr val="1E134D">
                <a:alpha val="854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37176" y="1609344"/>
              <a:ext cx="1869439" cy="1869439"/>
            </a:xfrm>
            <a:custGeom>
              <a:avLst/>
              <a:gdLst/>
              <a:ahLst/>
              <a:cxnLst/>
              <a:rect l="l" t="t" r="r" b="b"/>
              <a:pathLst>
                <a:path w="1869440" h="1869439">
                  <a:moveTo>
                    <a:pt x="0" y="934719"/>
                  </a:moveTo>
                  <a:lnTo>
                    <a:pt x="1270" y="886586"/>
                  </a:lnTo>
                  <a:lnTo>
                    <a:pt x="4825" y="839088"/>
                  </a:lnTo>
                  <a:lnTo>
                    <a:pt x="10795" y="792352"/>
                  </a:lnTo>
                  <a:lnTo>
                    <a:pt x="19050" y="746378"/>
                  </a:lnTo>
                  <a:lnTo>
                    <a:pt x="29463" y="701166"/>
                  </a:lnTo>
                  <a:lnTo>
                    <a:pt x="42037" y="656716"/>
                  </a:lnTo>
                  <a:lnTo>
                    <a:pt x="56769" y="613282"/>
                  </a:lnTo>
                  <a:lnTo>
                    <a:pt x="73406" y="570864"/>
                  </a:lnTo>
                  <a:lnTo>
                    <a:pt x="92201" y="529462"/>
                  </a:lnTo>
                  <a:lnTo>
                    <a:pt x="112775" y="489203"/>
                  </a:lnTo>
                  <a:lnTo>
                    <a:pt x="135382" y="450087"/>
                  </a:lnTo>
                  <a:lnTo>
                    <a:pt x="159638" y="412114"/>
                  </a:lnTo>
                  <a:lnTo>
                    <a:pt x="185674" y="375411"/>
                  </a:lnTo>
                  <a:lnTo>
                    <a:pt x="213487" y="340105"/>
                  </a:lnTo>
                  <a:lnTo>
                    <a:pt x="242824" y="306196"/>
                  </a:lnTo>
                  <a:lnTo>
                    <a:pt x="273812" y="273811"/>
                  </a:lnTo>
                  <a:lnTo>
                    <a:pt x="306197" y="242823"/>
                  </a:lnTo>
                  <a:lnTo>
                    <a:pt x="340106" y="213486"/>
                  </a:lnTo>
                  <a:lnTo>
                    <a:pt x="375412" y="185673"/>
                  </a:lnTo>
                  <a:lnTo>
                    <a:pt x="412114" y="159638"/>
                  </a:lnTo>
                  <a:lnTo>
                    <a:pt x="450088" y="135381"/>
                  </a:lnTo>
                  <a:lnTo>
                    <a:pt x="489203" y="112775"/>
                  </a:lnTo>
                  <a:lnTo>
                    <a:pt x="529463" y="92201"/>
                  </a:lnTo>
                  <a:lnTo>
                    <a:pt x="570864" y="73405"/>
                  </a:lnTo>
                  <a:lnTo>
                    <a:pt x="613283" y="56768"/>
                  </a:lnTo>
                  <a:lnTo>
                    <a:pt x="656716" y="42036"/>
                  </a:lnTo>
                  <a:lnTo>
                    <a:pt x="701166" y="29463"/>
                  </a:lnTo>
                  <a:lnTo>
                    <a:pt x="746378" y="19050"/>
                  </a:lnTo>
                  <a:lnTo>
                    <a:pt x="792352" y="10794"/>
                  </a:lnTo>
                  <a:lnTo>
                    <a:pt x="839088" y="4825"/>
                  </a:lnTo>
                  <a:lnTo>
                    <a:pt x="886587" y="1269"/>
                  </a:lnTo>
                  <a:lnTo>
                    <a:pt x="934720" y="0"/>
                  </a:lnTo>
                  <a:lnTo>
                    <a:pt x="984123" y="1269"/>
                  </a:lnTo>
                  <a:lnTo>
                    <a:pt x="1033272" y="5206"/>
                  </a:lnTo>
                  <a:lnTo>
                    <a:pt x="1081786" y="11683"/>
                  </a:lnTo>
                  <a:lnTo>
                    <a:pt x="1129919" y="20573"/>
                  </a:lnTo>
                  <a:lnTo>
                    <a:pt x="1177289" y="32003"/>
                  </a:lnTo>
                  <a:lnTo>
                    <a:pt x="1224026" y="45846"/>
                  </a:lnTo>
                  <a:lnTo>
                    <a:pt x="1269873" y="62102"/>
                  </a:lnTo>
                  <a:lnTo>
                    <a:pt x="1314703" y="80771"/>
                  </a:lnTo>
                  <a:lnTo>
                    <a:pt x="1358646" y="101726"/>
                  </a:lnTo>
                  <a:lnTo>
                    <a:pt x="1401445" y="124840"/>
                  </a:lnTo>
                  <a:lnTo>
                    <a:pt x="1443101" y="150367"/>
                  </a:lnTo>
                  <a:lnTo>
                    <a:pt x="1483360" y="177926"/>
                  </a:lnTo>
                  <a:lnTo>
                    <a:pt x="1522349" y="207771"/>
                  </a:lnTo>
                  <a:lnTo>
                    <a:pt x="1559814" y="239775"/>
                  </a:lnTo>
                  <a:lnTo>
                    <a:pt x="1595627" y="273811"/>
                  </a:lnTo>
                  <a:lnTo>
                    <a:pt x="1629664" y="309625"/>
                  </a:lnTo>
                  <a:lnTo>
                    <a:pt x="1661668" y="347090"/>
                  </a:lnTo>
                  <a:lnTo>
                    <a:pt x="1691513" y="386079"/>
                  </a:lnTo>
                  <a:lnTo>
                    <a:pt x="1719072" y="426338"/>
                  </a:lnTo>
                  <a:lnTo>
                    <a:pt x="1744599" y="467994"/>
                  </a:lnTo>
                  <a:lnTo>
                    <a:pt x="1767713" y="510793"/>
                  </a:lnTo>
                  <a:lnTo>
                    <a:pt x="1788668" y="554735"/>
                  </a:lnTo>
                  <a:lnTo>
                    <a:pt x="1807337" y="599566"/>
                  </a:lnTo>
                  <a:lnTo>
                    <a:pt x="1823593" y="645413"/>
                  </a:lnTo>
                  <a:lnTo>
                    <a:pt x="1837435" y="692149"/>
                  </a:lnTo>
                  <a:lnTo>
                    <a:pt x="1848866" y="739520"/>
                  </a:lnTo>
                  <a:lnTo>
                    <a:pt x="1857755" y="787653"/>
                  </a:lnTo>
                  <a:lnTo>
                    <a:pt x="1864232" y="836167"/>
                  </a:lnTo>
                  <a:lnTo>
                    <a:pt x="1868170" y="885316"/>
                  </a:lnTo>
                  <a:lnTo>
                    <a:pt x="1869440" y="934719"/>
                  </a:lnTo>
                  <a:lnTo>
                    <a:pt x="1868170" y="982852"/>
                  </a:lnTo>
                  <a:lnTo>
                    <a:pt x="1864614" y="1030350"/>
                  </a:lnTo>
                  <a:lnTo>
                    <a:pt x="1858645" y="1077086"/>
                  </a:lnTo>
                  <a:lnTo>
                    <a:pt x="1850390" y="1123060"/>
                  </a:lnTo>
                  <a:lnTo>
                    <a:pt x="1839976" y="1168272"/>
                  </a:lnTo>
                  <a:lnTo>
                    <a:pt x="1827402" y="1212722"/>
                  </a:lnTo>
                  <a:lnTo>
                    <a:pt x="1812671" y="1256156"/>
                  </a:lnTo>
                  <a:lnTo>
                    <a:pt x="1796033" y="1298574"/>
                  </a:lnTo>
                  <a:lnTo>
                    <a:pt x="1777238" y="1339976"/>
                  </a:lnTo>
                  <a:lnTo>
                    <a:pt x="1756664" y="1380235"/>
                  </a:lnTo>
                  <a:lnTo>
                    <a:pt x="1734057" y="1419351"/>
                  </a:lnTo>
                  <a:lnTo>
                    <a:pt x="1709801" y="1457324"/>
                  </a:lnTo>
                  <a:lnTo>
                    <a:pt x="1683766" y="1494027"/>
                  </a:lnTo>
                  <a:lnTo>
                    <a:pt x="1655952" y="1529333"/>
                  </a:lnTo>
                  <a:lnTo>
                    <a:pt x="1626615" y="1563242"/>
                  </a:lnTo>
                  <a:lnTo>
                    <a:pt x="1595627" y="1595627"/>
                  </a:lnTo>
                  <a:lnTo>
                    <a:pt x="1563243" y="1626615"/>
                  </a:lnTo>
                  <a:lnTo>
                    <a:pt x="1529334" y="1655952"/>
                  </a:lnTo>
                  <a:lnTo>
                    <a:pt x="1494027" y="1683765"/>
                  </a:lnTo>
                  <a:lnTo>
                    <a:pt x="1457325" y="1709800"/>
                  </a:lnTo>
                  <a:lnTo>
                    <a:pt x="1419352" y="1734057"/>
                  </a:lnTo>
                  <a:lnTo>
                    <a:pt x="1380236" y="1756663"/>
                  </a:lnTo>
                  <a:lnTo>
                    <a:pt x="1339977" y="1777237"/>
                  </a:lnTo>
                  <a:lnTo>
                    <a:pt x="1298575" y="1796033"/>
                  </a:lnTo>
                  <a:lnTo>
                    <a:pt x="1256157" y="1812670"/>
                  </a:lnTo>
                  <a:lnTo>
                    <a:pt x="1212723" y="1827402"/>
                  </a:lnTo>
                  <a:lnTo>
                    <a:pt x="1168273" y="1839975"/>
                  </a:lnTo>
                  <a:lnTo>
                    <a:pt x="1123061" y="1850389"/>
                  </a:lnTo>
                  <a:lnTo>
                    <a:pt x="1077087" y="1858644"/>
                  </a:lnTo>
                  <a:lnTo>
                    <a:pt x="1030351" y="1864613"/>
                  </a:lnTo>
                  <a:lnTo>
                    <a:pt x="982852" y="1868169"/>
                  </a:lnTo>
                  <a:lnTo>
                    <a:pt x="934720" y="1869439"/>
                  </a:lnTo>
                  <a:lnTo>
                    <a:pt x="886587" y="1868169"/>
                  </a:lnTo>
                  <a:lnTo>
                    <a:pt x="839088" y="1864613"/>
                  </a:lnTo>
                  <a:lnTo>
                    <a:pt x="792352" y="1858644"/>
                  </a:lnTo>
                  <a:lnTo>
                    <a:pt x="746378" y="1850389"/>
                  </a:lnTo>
                  <a:lnTo>
                    <a:pt x="701166" y="1839975"/>
                  </a:lnTo>
                  <a:lnTo>
                    <a:pt x="656716" y="1827402"/>
                  </a:lnTo>
                  <a:lnTo>
                    <a:pt x="613283" y="1812670"/>
                  </a:lnTo>
                  <a:lnTo>
                    <a:pt x="570864" y="1796033"/>
                  </a:lnTo>
                  <a:lnTo>
                    <a:pt x="529463" y="1777237"/>
                  </a:lnTo>
                  <a:lnTo>
                    <a:pt x="489203" y="1756663"/>
                  </a:lnTo>
                  <a:lnTo>
                    <a:pt x="450088" y="1734057"/>
                  </a:lnTo>
                  <a:lnTo>
                    <a:pt x="412114" y="1709800"/>
                  </a:lnTo>
                  <a:lnTo>
                    <a:pt x="375412" y="1683765"/>
                  </a:lnTo>
                  <a:lnTo>
                    <a:pt x="340106" y="1655952"/>
                  </a:lnTo>
                  <a:lnTo>
                    <a:pt x="306197" y="1626615"/>
                  </a:lnTo>
                  <a:lnTo>
                    <a:pt x="273812" y="1595627"/>
                  </a:lnTo>
                  <a:lnTo>
                    <a:pt x="242824" y="1563242"/>
                  </a:lnTo>
                  <a:lnTo>
                    <a:pt x="213487" y="1529333"/>
                  </a:lnTo>
                  <a:lnTo>
                    <a:pt x="185674" y="1494027"/>
                  </a:lnTo>
                  <a:lnTo>
                    <a:pt x="159638" y="1457324"/>
                  </a:lnTo>
                  <a:lnTo>
                    <a:pt x="135382" y="1419351"/>
                  </a:lnTo>
                  <a:lnTo>
                    <a:pt x="112775" y="1380235"/>
                  </a:lnTo>
                  <a:lnTo>
                    <a:pt x="92201" y="1339976"/>
                  </a:lnTo>
                  <a:lnTo>
                    <a:pt x="73406" y="1298574"/>
                  </a:lnTo>
                  <a:lnTo>
                    <a:pt x="56769" y="1256156"/>
                  </a:lnTo>
                  <a:lnTo>
                    <a:pt x="42037" y="1212722"/>
                  </a:lnTo>
                  <a:lnTo>
                    <a:pt x="29463" y="1168272"/>
                  </a:lnTo>
                  <a:lnTo>
                    <a:pt x="19050" y="1123060"/>
                  </a:lnTo>
                  <a:lnTo>
                    <a:pt x="10795" y="1077086"/>
                  </a:lnTo>
                  <a:lnTo>
                    <a:pt x="4825" y="1030350"/>
                  </a:lnTo>
                  <a:lnTo>
                    <a:pt x="1270" y="982852"/>
                  </a:lnTo>
                  <a:lnTo>
                    <a:pt x="0" y="934719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8607" y="1609344"/>
              <a:ext cx="1874520" cy="1869439"/>
            </a:xfrm>
            <a:custGeom>
              <a:avLst/>
              <a:gdLst/>
              <a:ahLst/>
              <a:cxnLst/>
              <a:rect l="l" t="t" r="r" b="b"/>
              <a:pathLst>
                <a:path w="1874520" h="1869439">
                  <a:moveTo>
                    <a:pt x="937006" y="0"/>
                  </a:moveTo>
                  <a:lnTo>
                    <a:pt x="888745" y="1269"/>
                  </a:lnTo>
                  <a:lnTo>
                    <a:pt x="841247" y="4825"/>
                  </a:lnTo>
                  <a:lnTo>
                    <a:pt x="794257" y="10794"/>
                  </a:lnTo>
                  <a:lnTo>
                    <a:pt x="748157" y="19050"/>
                  </a:lnTo>
                  <a:lnTo>
                    <a:pt x="702818" y="29463"/>
                  </a:lnTo>
                  <a:lnTo>
                    <a:pt x="658368" y="42036"/>
                  </a:lnTo>
                  <a:lnTo>
                    <a:pt x="614807" y="56768"/>
                  </a:lnTo>
                  <a:lnTo>
                    <a:pt x="572262" y="73405"/>
                  </a:lnTo>
                  <a:lnTo>
                    <a:pt x="530733" y="92201"/>
                  </a:lnTo>
                  <a:lnTo>
                    <a:pt x="490347" y="112775"/>
                  </a:lnTo>
                  <a:lnTo>
                    <a:pt x="451104" y="135381"/>
                  </a:lnTo>
                  <a:lnTo>
                    <a:pt x="413131" y="159638"/>
                  </a:lnTo>
                  <a:lnTo>
                    <a:pt x="376428" y="185673"/>
                  </a:lnTo>
                  <a:lnTo>
                    <a:pt x="340994" y="213486"/>
                  </a:lnTo>
                  <a:lnTo>
                    <a:pt x="306959" y="242823"/>
                  </a:lnTo>
                  <a:lnTo>
                    <a:pt x="274447" y="273811"/>
                  </a:lnTo>
                  <a:lnTo>
                    <a:pt x="243459" y="306196"/>
                  </a:lnTo>
                  <a:lnTo>
                    <a:pt x="213994" y="340105"/>
                  </a:lnTo>
                  <a:lnTo>
                    <a:pt x="186181" y="375411"/>
                  </a:lnTo>
                  <a:lnTo>
                    <a:pt x="160019" y="412114"/>
                  </a:lnTo>
                  <a:lnTo>
                    <a:pt x="135636" y="450087"/>
                  </a:lnTo>
                  <a:lnTo>
                    <a:pt x="113030" y="489203"/>
                  </a:lnTo>
                  <a:lnTo>
                    <a:pt x="92456" y="529462"/>
                  </a:lnTo>
                  <a:lnTo>
                    <a:pt x="73660" y="570864"/>
                  </a:lnTo>
                  <a:lnTo>
                    <a:pt x="56896" y="613282"/>
                  </a:lnTo>
                  <a:lnTo>
                    <a:pt x="42164" y="656716"/>
                  </a:lnTo>
                  <a:lnTo>
                    <a:pt x="29464" y="701166"/>
                  </a:lnTo>
                  <a:lnTo>
                    <a:pt x="19050" y="746378"/>
                  </a:lnTo>
                  <a:lnTo>
                    <a:pt x="10794" y="792352"/>
                  </a:lnTo>
                  <a:lnTo>
                    <a:pt x="4825" y="839088"/>
                  </a:lnTo>
                  <a:lnTo>
                    <a:pt x="1269" y="886586"/>
                  </a:lnTo>
                  <a:lnTo>
                    <a:pt x="0" y="934719"/>
                  </a:lnTo>
                  <a:lnTo>
                    <a:pt x="1269" y="982852"/>
                  </a:lnTo>
                  <a:lnTo>
                    <a:pt x="4825" y="1030350"/>
                  </a:lnTo>
                  <a:lnTo>
                    <a:pt x="10794" y="1077086"/>
                  </a:lnTo>
                  <a:lnTo>
                    <a:pt x="19050" y="1123060"/>
                  </a:lnTo>
                  <a:lnTo>
                    <a:pt x="29464" y="1168272"/>
                  </a:lnTo>
                  <a:lnTo>
                    <a:pt x="42164" y="1212722"/>
                  </a:lnTo>
                  <a:lnTo>
                    <a:pt x="56896" y="1256156"/>
                  </a:lnTo>
                  <a:lnTo>
                    <a:pt x="73660" y="1298574"/>
                  </a:lnTo>
                  <a:lnTo>
                    <a:pt x="92456" y="1339976"/>
                  </a:lnTo>
                  <a:lnTo>
                    <a:pt x="113030" y="1380235"/>
                  </a:lnTo>
                  <a:lnTo>
                    <a:pt x="135636" y="1419351"/>
                  </a:lnTo>
                  <a:lnTo>
                    <a:pt x="160019" y="1457324"/>
                  </a:lnTo>
                  <a:lnTo>
                    <a:pt x="186181" y="1494027"/>
                  </a:lnTo>
                  <a:lnTo>
                    <a:pt x="213994" y="1529333"/>
                  </a:lnTo>
                  <a:lnTo>
                    <a:pt x="243459" y="1563242"/>
                  </a:lnTo>
                  <a:lnTo>
                    <a:pt x="274447" y="1595627"/>
                  </a:lnTo>
                  <a:lnTo>
                    <a:pt x="306959" y="1626615"/>
                  </a:lnTo>
                  <a:lnTo>
                    <a:pt x="340994" y="1655952"/>
                  </a:lnTo>
                  <a:lnTo>
                    <a:pt x="376428" y="1683765"/>
                  </a:lnTo>
                  <a:lnTo>
                    <a:pt x="413131" y="1709800"/>
                  </a:lnTo>
                  <a:lnTo>
                    <a:pt x="451104" y="1734057"/>
                  </a:lnTo>
                  <a:lnTo>
                    <a:pt x="490347" y="1756663"/>
                  </a:lnTo>
                  <a:lnTo>
                    <a:pt x="530733" y="1777237"/>
                  </a:lnTo>
                  <a:lnTo>
                    <a:pt x="572262" y="1796033"/>
                  </a:lnTo>
                  <a:lnTo>
                    <a:pt x="614807" y="1812670"/>
                  </a:lnTo>
                  <a:lnTo>
                    <a:pt x="658368" y="1827402"/>
                  </a:lnTo>
                  <a:lnTo>
                    <a:pt x="702818" y="1839975"/>
                  </a:lnTo>
                  <a:lnTo>
                    <a:pt x="748157" y="1850389"/>
                  </a:lnTo>
                  <a:lnTo>
                    <a:pt x="794257" y="1858644"/>
                  </a:lnTo>
                  <a:lnTo>
                    <a:pt x="841247" y="1864613"/>
                  </a:lnTo>
                  <a:lnTo>
                    <a:pt x="888745" y="1868169"/>
                  </a:lnTo>
                  <a:lnTo>
                    <a:pt x="937006" y="1869439"/>
                  </a:lnTo>
                  <a:lnTo>
                    <a:pt x="985266" y="1868169"/>
                  </a:lnTo>
                  <a:lnTo>
                    <a:pt x="1032764" y="1864613"/>
                  </a:lnTo>
                  <a:lnTo>
                    <a:pt x="1079754" y="1858644"/>
                  </a:lnTo>
                  <a:lnTo>
                    <a:pt x="1125855" y="1850389"/>
                  </a:lnTo>
                  <a:lnTo>
                    <a:pt x="1171194" y="1839975"/>
                  </a:lnTo>
                  <a:lnTo>
                    <a:pt x="1215644" y="1827402"/>
                  </a:lnTo>
                  <a:lnTo>
                    <a:pt x="1259205" y="1812670"/>
                  </a:lnTo>
                  <a:lnTo>
                    <a:pt x="1301750" y="1796033"/>
                  </a:lnTo>
                  <a:lnTo>
                    <a:pt x="1343279" y="1777237"/>
                  </a:lnTo>
                  <a:lnTo>
                    <a:pt x="1383665" y="1756663"/>
                  </a:lnTo>
                  <a:lnTo>
                    <a:pt x="1422908" y="1734057"/>
                  </a:lnTo>
                  <a:lnTo>
                    <a:pt x="1460881" y="1709800"/>
                  </a:lnTo>
                  <a:lnTo>
                    <a:pt x="1497583" y="1683765"/>
                  </a:lnTo>
                  <a:lnTo>
                    <a:pt x="1533017" y="1655952"/>
                  </a:lnTo>
                  <a:lnTo>
                    <a:pt x="1567053" y="1626615"/>
                  </a:lnTo>
                  <a:lnTo>
                    <a:pt x="1599565" y="1595627"/>
                  </a:lnTo>
                  <a:lnTo>
                    <a:pt x="1630553" y="1563242"/>
                  </a:lnTo>
                  <a:lnTo>
                    <a:pt x="1660017" y="1529333"/>
                  </a:lnTo>
                  <a:lnTo>
                    <a:pt x="1687830" y="1494027"/>
                  </a:lnTo>
                  <a:lnTo>
                    <a:pt x="1713992" y="1457324"/>
                  </a:lnTo>
                  <a:lnTo>
                    <a:pt x="1738376" y="1419351"/>
                  </a:lnTo>
                  <a:lnTo>
                    <a:pt x="1760855" y="1380235"/>
                  </a:lnTo>
                  <a:lnTo>
                    <a:pt x="1781556" y="1339976"/>
                  </a:lnTo>
                  <a:lnTo>
                    <a:pt x="1800352" y="1298574"/>
                  </a:lnTo>
                  <a:lnTo>
                    <a:pt x="1817116" y="1256156"/>
                  </a:lnTo>
                  <a:lnTo>
                    <a:pt x="1831847" y="1212722"/>
                  </a:lnTo>
                  <a:lnTo>
                    <a:pt x="1844547" y="1168272"/>
                  </a:lnTo>
                  <a:lnTo>
                    <a:pt x="1854962" y="1123060"/>
                  </a:lnTo>
                  <a:lnTo>
                    <a:pt x="1863217" y="1077086"/>
                  </a:lnTo>
                  <a:lnTo>
                    <a:pt x="1869186" y="1030350"/>
                  </a:lnTo>
                  <a:lnTo>
                    <a:pt x="1872742" y="982852"/>
                  </a:lnTo>
                  <a:lnTo>
                    <a:pt x="1874012" y="934719"/>
                  </a:lnTo>
                  <a:lnTo>
                    <a:pt x="1872742" y="885316"/>
                  </a:lnTo>
                  <a:lnTo>
                    <a:pt x="1868805" y="836167"/>
                  </a:lnTo>
                  <a:lnTo>
                    <a:pt x="1862328" y="787653"/>
                  </a:lnTo>
                  <a:lnTo>
                    <a:pt x="1853311" y="739520"/>
                  </a:lnTo>
                  <a:lnTo>
                    <a:pt x="1841881" y="692149"/>
                  </a:lnTo>
                  <a:lnTo>
                    <a:pt x="1828038" y="645413"/>
                  </a:lnTo>
                  <a:lnTo>
                    <a:pt x="1811782" y="599566"/>
                  </a:lnTo>
                  <a:lnTo>
                    <a:pt x="1793113" y="554735"/>
                  </a:lnTo>
                  <a:lnTo>
                    <a:pt x="1772031" y="510793"/>
                  </a:lnTo>
                  <a:lnTo>
                    <a:pt x="1748790" y="467994"/>
                  </a:lnTo>
                  <a:lnTo>
                    <a:pt x="1723263" y="426338"/>
                  </a:lnTo>
                  <a:lnTo>
                    <a:pt x="1695577" y="386079"/>
                  </a:lnTo>
                  <a:lnTo>
                    <a:pt x="1665732" y="347090"/>
                  </a:lnTo>
                  <a:lnTo>
                    <a:pt x="1633728" y="309625"/>
                  </a:lnTo>
                  <a:lnTo>
                    <a:pt x="1599565" y="273811"/>
                  </a:lnTo>
                  <a:lnTo>
                    <a:pt x="1563624" y="239775"/>
                  </a:lnTo>
                  <a:lnTo>
                    <a:pt x="1526032" y="207771"/>
                  </a:lnTo>
                  <a:lnTo>
                    <a:pt x="1487043" y="177926"/>
                  </a:lnTo>
                  <a:lnTo>
                    <a:pt x="1446657" y="150367"/>
                  </a:lnTo>
                  <a:lnTo>
                    <a:pt x="1404874" y="124840"/>
                  </a:lnTo>
                  <a:lnTo>
                    <a:pt x="1361947" y="101726"/>
                  </a:lnTo>
                  <a:lnTo>
                    <a:pt x="1318006" y="80771"/>
                  </a:lnTo>
                  <a:lnTo>
                    <a:pt x="1272920" y="62102"/>
                  </a:lnTo>
                  <a:lnTo>
                    <a:pt x="1226946" y="45846"/>
                  </a:lnTo>
                  <a:lnTo>
                    <a:pt x="1180211" y="32003"/>
                  </a:lnTo>
                  <a:lnTo>
                    <a:pt x="1132586" y="20573"/>
                  </a:lnTo>
                  <a:lnTo>
                    <a:pt x="1084453" y="11683"/>
                  </a:lnTo>
                  <a:lnTo>
                    <a:pt x="1035684" y="5206"/>
                  </a:lnTo>
                  <a:lnTo>
                    <a:pt x="985393" y="1269"/>
                  </a:lnTo>
                  <a:lnTo>
                    <a:pt x="937006" y="0"/>
                  </a:lnTo>
                  <a:close/>
                </a:path>
              </a:pathLst>
            </a:custGeom>
            <a:solidFill>
              <a:srgbClr val="FF8F6C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8607" y="1609344"/>
              <a:ext cx="1874520" cy="1869439"/>
            </a:xfrm>
            <a:custGeom>
              <a:avLst/>
              <a:gdLst/>
              <a:ahLst/>
              <a:cxnLst/>
              <a:rect l="l" t="t" r="r" b="b"/>
              <a:pathLst>
                <a:path w="1874520" h="1869439">
                  <a:moveTo>
                    <a:pt x="0" y="934719"/>
                  </a:moveTo>
                  <a:lnTo>
                    <a:pt x="1269" y="886586"/>
                  </a:lnTo>
                  <a:lnTo>
                    <a:pt x="4825" y="839088"/>
                  </a:lnTo>
                  <a:lnTo>
                    <a:pt x="10794" y="792352"/>
                  </a:lnTo>
                  <a:lnTo>
                    <a:pt x="19050" y="746378"/>
                  </a:lnTo>
                  <a:lnTo>
                    <a:pt x="29464" y="701166"/>
                  </a:lnTo>
                  <a:lnTo>
                    <a:pt x="42164" y="656716"/>
                  </a:lnTo>
                  <a:lnTo>
                    <a:pt x="56896" y="613282"/>
                  </a:lnTo>
                  <a:lnTo>
                    <a:pt x="73660" y="570864"/>
                  </a:lnTo>
                  <a:lnTo>
                    <a:pt x="92456" y="529462"/>
                  </a:lnTo>
                  <a:lnTo>
                    <a:pt x="113030" y="489203"/>
                  </a:lnTo>
                  <a:lnTo>
                    <a:pt x="135636" y="450087"/>
                  </a:lnTo>
                  <a:lnTo>
                    <a:pt x="160019" y="412114"/>
                  </a:lnTo>
                  <a:lnTo>
                    <a:pt x="186181" y="375411"/>
                  </a:lnTo>
                  <a:lnTo>
                    <a:pt x="213994" y="340105"/>
                  </a:lnTo>
                  <a:lnTo>
                    <a:pt x="243459" y="306196"/>
                  </a:lnTo>
                  <a:lnTo>
                    <a:pt x="274447" y="273811"/>
                  </a:lnTo>
                  <a:lnTo>
                    <a:pt x="306959" y="242823"/>
                  </a:lnTo>
                  <a:lnTo>
                    <a:pt x="340994" y="213486"/>
                  </a:lnTo>
                  <a:lnTo>
                    <a:pt x="376428" y="185673"/>
                  </a:lnTo>
                  <a:lnTo>
                    <a:pt x="413131" y="159638"/>
                  </a:lnTo>
                  <a:lnTo>
                    <a:pt x="451104" y="135381"/>
                  </a:lnTo>
                  <a:lnTo>
                    <a:pt x="490347" y="112775"/>
                  </a:lnTo>
                  <a:lnTo>
                    <a:pt x="530733" y="92201"/>
                  </a:lnTo>
                  <a:lnTo>
                    <a:pt x="572262" y="73405"/>
                  </a:lnTo>
                  <a:lnTo>
                    <a:pt x="614807" y="56768"/>
                  </a:lnTo>
                  <a:lnTo>
                    <a:pt x="658368" y="42036"/>
                  </a:lnTo>
                  <a:lnTo>
                    <a:pt x="702818" y="29463"/>
                  </a:lnTo>
                  <a:lnTo>
                    <a:pt x="748157" y="19050"/>
                  </a:lnTo>
                  <a:lnTo>
                    <a:pt x="794257" y="10794"/>
                  </a:lnTo>
                  <a:lnTo>
                    <a:pt x="841247" y="4825"/>
                  </a:lnTo>
                  <a:lnTo>
                    <a:pt x="888745" y="1269"/>
                  </a:lnTo>
                  <a:lnTo>
                    <a:pt x="937006" y="0"/>
                  </a:lnTo>
                  <a:lnTo>
                    <a:pt x="986536" y="1269"/>
                  </a:lnTo>
                  <a:lnTo>
                    <a:pt x="1035684" y="5206"/>
                  </a:lnTo>
                  <a:lnTo>
                    <a:pt x="1084453" y="11683"/>
                  </a:lnTo>
                  <a:lnTo>
                    <a:pt x="1132586" y="20573"/>
                  </a:lnTo>
                  <a:lnTo>
                    <a:pt x="1180211" y="32003"/>
                  </a:lnTo>
                  <a:lnTo>
                    <a:pt x="1226946" y="45846"/>
                  </a:lnTo>
                  <a:lnTo>
                    <a:pt x="1272920" y="62102"/>
                  </a:lnTo>
                  <a:lnTo>
                    <a:pt x="1318006" y="80771"/>
                  </a:lnTo>
                  <a:lnTo>
                    <a:pt x="1361947" y="101726"/>
                  </a:lnTo>
                  <a:lnTo>
                    <a:pt x="1404874" y="124840"/>
                  </a:lnTo>
                  <a:lnTo>
                    <a:pt x="1446657" y="150367"/>
                  </a:lnTo>
                  <a:lnTo>
                    <a:pt x="1487043" y="177926"/>
                  </a:lnTo>
                  <a:lnTo>
                    <a:pt x="1526032" y="207771"/>
                  </a:lnTo>
                  <a:lnTo>
                    <a:pt x="1563624" y="239775"/>
                  </a:lnTo>
                  <a:lnTo>
                    <a:pt x="1599565" y="273811"/>
                  </a:lnTo>
                  <a:lnTo>
                    <a:pt x="1633728" y="309625"/>
                  </a:lnTo>
                  <a:lnTo>
                    <a:pt x="1665732" y="347090"/>
                  </a:lnTo>
                  <a:lnTo>
                    <a:pt x="1695577" y="386079"/>
                  </a:lnTo>
                  <a:lnTo>
                    <a:pt x="1723263" y="426338"/>
                  </a:lnTo>
                  <a:lnTo>
                    <a:pt x="1748790" y="467994"/>
                  </a:lnTo>
                  <a:lnTo>
                    <a:pt x="1772031" y="510793"/>
                  </a:lnTo>
                  <a:lnTo>
                    <a:pt x="1793113" y="554735"/>
                  </a:lnTo>
                  <a:lnTo>
                    <a:pt x="1811782" y="599566"/>
                  </a:lnTo>
                  <a:lnTo>
                    <a:pt x="1828038" y="645413"/>
                  </a:lnTo>
                  <a:lnTo>
                    <a:pt x="1841881" y="692149"/>
                  </a:lnTo>
                  <a:lnTo>
                    <a:pt x="1853311" y="739520"/>
                  </a:lnTo>
                  <a:lnTo>
                    <a:pt x="1862328" y="787653"/>
                  </a:lnTo>
                  <a:lnTo>
                    <a:pt x="1868805" y="836167"/>
                  </a:lnTo>
                  <a:lnTo>
                    <a:pt x="1872742" y="885316"/>
                  </a:lnTo>
                  <a:lnTo>
                    <a:pt x="1874012" y="934719"/>
                  </a:lnTo>
                  <a:lnTo>
                    <a:pt x="1872742" y="982852"/>
                  </a:lnTo>
                  <a:lnTo>
                    <a:pt x="1869186" y="1030350"/>
                  </a:lnTo>
                  <a:lnTo>
                    <a:pt x="1863217" y="1077086"/>
                  </a:lnTo>
                  <a:lnTo>
                    <a:pt x="1854962" y="1123060"/>
                  </a:lnTo>
                  <a:lnTo>
                    <a:pt x="1844547" y="1168272"/>
                  </a:lnTo>
                  <a:lnTo>
                    <a:pt x="1831847" y="1212722"/>
                  </a:lnTo>
                  <a:lnTo>
                    <a:pt x="1817116" y="1256156"/>
                  </a:lnTo>
                  <a:lnTo>
                    <a:pt x="1800352" y="1298574"/>
                  </a:lnTo>
                  <a:lnTo>
                    <a:pt x="1781556" y="1339976"/>
                  </a:lnTo>
                  <a:lnTo>
                    <a:pt x="1760855" y="1380235"/>
                  </a:lnTo>
                  <a:lnTo>
                    <a:pt x="1738376" y="1419351"/>
                  </a:lnTo>
                  <a:lnTo>
                    <a:pt x="1713992" y="1457324"/>
                  </a:lnTo>
                  <a:lnTo>
                    <a:pt x="1687830" y="1494027"/>
                  </a:lnTo>
                  <a:lnTo>
                    <a:pt x="1660017" y="1529333"/>
                  </a:lnTo>
                  <a:lnTo>
                    <a:pt x="1630553" y="1563242"/>
                  </a:lnTo>
                  <a:lnTo>
                    <a:pt x="1599565" y="1595627"/>
                  </a:lnTo>
                  <a:lnTo>
                    <a:pt x="1567053" y="1626615"/>
                  </a:lnTo>
                  <a:lnTo>
                    <a:pt x="1533017" y="1655952"/>
                  </a:lnTo>
                  <a:lnTo>
                    <a:pt x="1497583" y="1683765"/>
                  </a:lnTo>
                  <a:lnTo>
                    <a:pt x="1460881" y="1709800"/>
                  </a:lnTo>
                  <a:lnTo>
                    <a:pt x="1422908" y="1734057"/>
                  </a:lnTo>
                  <a:lnTo>
                    <a:pt x="1383665" y="1756663"/>
                  </a:lnTo>
                  <a:lnTo>
                    <a:pt x="1343279" y="1777237"/>
                  </a:lnTo>
                  <a:lnTo>
                    <a:pt x="1301750" y="1796033"/>
                  </a:lnTo>
                  <a:lnTo>
                    <a:pt x="1259205" y="1812670"/>
                  </a:lnTo>
                  <a:lnTo>
                    <a:pt x="1215644" y="1827402"/>
                  </a:lnTo>
                  <a:lnTo>
                    <a:pt x="1171194" y="1839975"/>
                  </a:lnTo>
                  <a:lnTo>
                    <a:pt x="1125855" y="1850389"/>
                  </a:lnTo>
                  <a:lnTo>
                    <a:pt x="1079754" y="1858644"/>
                  </a:lnTo>
                  <a:lnTo>
                    <a:pt x="1032764" y="1864613"/>
                  </a:lnTo>
                  <a:lnTo>
                    <a:pt x="985266" y="1868169"/>
                  </a:lnTo>
                  <a:lnTo>
                    <a:pt x="937006" y="1869439"/>
                  </a:lnTo>
                  <a:lnTo>
                    <a:pt x="888745" y="1868169"/>
                  </a:lnTo>
                  <a:lnTo>
                    <a:pt x="841247" y="1864613"/>
                  </a:lnTo>
                  <a:lnTo>
                    <a:pt x="794257" y="1858644"/>
                  </a:lnTo>
                  <a:lnTo>
                    <a:pt x="748157" y="1850389"/>
                  </a:lnTo>
                  <a:lnTo>
                    <a:pt x="702818" y="1839975"/>
                  </a:lnTo>
                  <a:lnTo>
                    <a:pt x="658368" y="1827402"/>
                  </a:lnTo>
                  <a:lnTo>
                    <a:pt x="614807" y="1812670"/>
                  </a:lnTo>
                  <a:lnTo>
                    <a:pt x="572262" y="1796033"/>
                  </a:lnTo>
                  <a:lnTo>
                    <a:pt x="530733" y="1777237"/>
                  </a:lnTo>
                  <a:lnTo>
                    <a:pt x="490347" y="1756663"/>
                  </a:lnTo>
                  <a:lnTo>
                    <a:pt x="451104" y="1734057"/>
                  </a:lnTo>
                  <a:lnTo>
                    <a:pt x="413131" y="1709800"/>
                  </a:lnTo>
                  <a:lnTo>
                    <a:pt x="376428" y="1683765"/>
                  </a:lnTo>
                  <a:lnTo>
                    <a:pt x="340994" y="1655952"/>
                  </a:lnTo>
                  <a:lnTo>
                    <a:pt x="306959" y="1626615"/>
                  </a:lnTo>
                  <a:lnTo>
                    <a:pt x="274447" y="1595627"/>
                  </a:lnTo>
                  <a:lnTo>
                    <a:pt x="243459" y="1563242"/>
                  </a:lnTo>
                  <a:lnTo>
                    <a:pt x="213994" y="1529333"/>
                  </a:lnTo>
                  <a:lnTo>
                    <a:pt x="186181" y="1494027"/>
                  </a:lnTo>
                  <a:lnTo>
                    <a:pt x="160019" y="1457324"/>
                  </a:lnTo>
                  <a:lnTo>
                    <a:pt x="135636" y="1419351"/>
                  </a:lnTo>
                  <a:lnTo>
                    <a:pt x="113030" y="1380235"/>
                  </a:lnTo>
                  <a:lnTo>
                    <a:pt x="92456" y="1339976"/>
                  </a:lnTo>
                  <a:lnTo>
                    <a:pt x="73660" y="1298574"/>
                  </a:lnTo>
                  <a:lnTo>
                    <a:pt x="56896" y="1256156"/>
                  </a:lnTo>
                  <a:lnTo>
                    <a:pt x="42164" y="1212722"/>
                  </a:lnTo>
                  <a:lnTo>
                    <a:pt x="29464" y="1168272"/>
                  </a:lnTo>
                  <a:lnTo>
                    <a:pt x="19050" y="1123060"/>
                  </a:lnTo>
                  <a:lnTo>
                    <a:pt x="10794" y="1077086"/>
                  </a:lnTo>
                  <a:lnTo>
                    <a:pt x="4825" y="1030350"/>
                  </a:lnTo>
                  <a:lnTo>
                    <a:pt x="1269" y="982852"/>
                  </a:lnTo>
                  <a:lnTo>
                    <a:pt x="0" y="93471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8073" y="2499436"/>
            <a:ext cx="149733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Полная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видимость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99079" y="2198995"/>
            <a:ext cx="1428750" cy="712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635" algn="ctr">
              <a:lnSpc>
                <a:spcPct val="129600"/>
              </a:lnSpc>
              <a:spcBef>
                <a:spcPts val="40"/>
              </a:spcBef>
            </a:pP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Способность </a:t>
            </a:r>
            <a:r>
              <a:rPr sz="1150" b="1" dirty="0">
                <a:solidFill>
                  <a:srgbClr val="FFFFFF"/>
                </a:solidFill>
                <a:latin typeface="Tahoma"/>
                <a:cs typeface="Tahoma"/>
              </a:rPr>
              <a:t>адаптироваться</a:t>
            </a:r>
            <a:r>
              <a:rPr sz="1150" b="1" spc="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-50" dirty="0">
                <a:solidFill>
                  <a:srgbClr val="FFFFFF"/>
                </a:solidFill>
                <a:latin typeface="Tahoma"/>
                <a:cs typeface="Tahoma"/>
              </a:rPr>
              <a:t>к </a:t>
            </a:r>
            <a:r>
              <a:rPr sz="1150" b="1" spc="-10" dirty="0">
                <a:solidFill>
                  <a:srgbClr val="FFFFFF"/>
                </a:solidFill>
                <a:latin typeface="Tahoma"/>
                <a:cs typeface="Tahoma"/>
              </a:rPr>
              <a:t>изменениям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66182" y="2198995"/>
            <a:ext cx="1008380" cy="712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ctr">
              <a:lnSpc>
                <a:spcPct val="129600"/>
              </a:lnSpc>
              <a:spcBef>
                <a:spcPts val="40"/>
              </a:spcBef>
            </a:pP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Способность </a:t>
            </a:r>
            <a:r>
              <a:rPr sz="1150" b="1" spc="-10" dirty="0">
                <a:solidFill>
                  <a:srgbClr val="FFFFFF"/>
                </a:solidFill>
                <a:latin typeface="Tahoma"/>
                <a:cs typeface="Tahoma"/>
              </a:rPr>
              <a:t>действовать быстро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81747" y="2492501"/>
            <a:ext cx="133921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FFFFFF"/>
                </a:solidFill>
                <a:latin typeface="Tahoma"/>
                <a:cs typeface="Tahoma"/>
              </a:rPr>
              <a:t>Без</a:t>
            </a:r>
            <a:r>
              <a:rPr sz="1150" b="1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-10" dirty="0">
                <a:solidFill>
                  <a:srgbClr val="FFFFFF"/>
                </a:solidFill>
                <a:latin typeface="Tahoma"/>
                <a:cs typeface="Tahoma"/>
              </a:rPr>
              <a:t>препятствий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60802" y="299161"/>
            <a:ext cx="4438015" cy="759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indent="393065">
              <a:lnSpc>
                <a:spcPct val="100000"/>
              </a:lnSpc>
              <a:spcBef>
                <a:spcPts val="115"/>
              </a:spcBef>
            </a:pPr>
            <a:r>
              <a:rPr sz="2400" dirty="0"/>
              <a:t>Команды</a:t>
            </a:r>
            <a:r>
              <a:rPr sz="2400" spc="-70" dirty="0"/>
              <a:t> </a:t>
            </a:r>
            <a:r>
              <a:rPr sz="2400" dirty="0"/>
              <a:t>безопасности</a:t>
            </a:r>
            <a:r>
              <a:rPr sz="2400" spc="-80" dirty="0"/>
              <a:t> </a:t>
            </a:r>
            <a:r>
              <a:rPr sz="2400" spc="-50" dirty="0"/>
              <a:t>и </a:t>
            </a:r>
            <a:r>
              <a:rPr sz="2400" dirty="0"/>
              <a:t>разработки</a:t>
            </a:r>
            <a:r>
              <a:rPr sz="2400" spc="-110" dirty="0"/>
              <a:t> </a:t>
            </a:r>
            <a:r>
              <a:rPr sz="2400" dirty="0"/>
              <a:t>ожидают</a:t>
            </a:r>
            <a:r>
              <a:rPr sz="2400" spc="-25" dirty="0"/>
              <a:t> </a:t>
            </a:r>
            <a:r>
              <a:rPr sz="2400" spc="-10" dirty="0"/>
              <a:t>простоты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4383" y="4741164"/>
              <a:ext cx="1252727" cy="1828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72504" y="2277567"/>
            <a:ext cx="2179955" cy="481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latin typeface="Arial Black"/>
                <a:cs typeface="Arial Black"/>
              </a:rPr>
              <a:t>до</a:t>
            </a:r>
            <a:r>
              <a:rPr spc="-15" dirty="0">
                <a:latin typeface="Arial Black"/>
                <a:cs typeface="Arial Black"/>
              </a:rPr>
              <a:t> </a:t>
            </a:r>
            <a:r>
              <a:rPr spc="-10" dirty="0">
                <a:latin typeface="Arial Black"/>
                <a:cs typeface="Arial Black"/>
              </a:rPr>
              <a:t>облака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20923" y="973836"/>
            <a:ext cx="3278124" cy="32781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3658" y="2277567"/>
            <a:ext cx="1663700" cy="481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dirty="0">
                <a:solidFill>
                  <a:srgbClr val="FF8F6C"/>
                </a:solidFill>
                <a:latin typeface="Arial Black"/>
                <a:cs typeface="Arial Black"/>
              </a:rPr>
              <a:t>От</a:t>
            </a:r>
            <a:r>
              <a:rPr sz="3000" spc="-20" dirty="0">
                <a:solidFill>
                  <a:srgbClr val="FF8F6C"/>
                </a:solidFill>
                <a:latin typeface="Arial Black"/>
                <a:cs typeface="Arial Black"/>
              </a:rPr>
              <a:t> кода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561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Видимость</a:t>
            </a:r>
            <a:r>
              <a:rPr sz="3200" spc="-85" dirty="0"/>
              <a:t> </a:t>
            </a:r>
            <a:r>
              <a:rPr sz="3200" spc="-10" dirty="0"/>
              <a:t>всего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414" y="801254"/>
            <a:ext cx="7304099" cy="37924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29400" y="2574035"/>
            <a:ext cx="2514600" cy="836930"/>
          </a:xfrm>
          <a:prstGeom prst="rect">
            <a:avLst/>
          </a:prstGeom>
          <a:solidFill>
            <a:srgbClr val="672C8B"/>
          </a:solidFill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endParaRPr sz="1800">
              <a:latin typeface="Times New Roman"/>
              <a:cs typeface="Times New Roman"/>
            </a:endParaRPr>
          </a:p>
          <a:p>
            <a:pPr marL="259715">
              <a:lnSpc>
                <a:spcPct val="100000"/>
              </a:lnSpc>
            </a:pP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Полное</a:t>
            </a:r>
            <a:r>
              <a:rPr sz="1800" spc="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покрытие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793" y="1260377"/>
            <a:ext cx="7311700" cy="28204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161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Сфокусируйтесь</a:t>
            </a:r>
            <a:r>
              <a:rPr sz="3200" spc="-110" dirty="0"/>
              <a:t> </a:t>
            </a:r>
            <a:r>
              <a:rPr sz="3200" dirty="0"/>
              <a:t>на</a:t>
            </a:r>
            <a:r>
              <a:rPr sz="3200" spc="-40" dirty="0"/>
              <a:t> </a:t>
            </a:r>
            <a:r>
              <a:rPr sz="3200" spc="-10" dirty="0"/>
              <a:t>главном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400800" y="2496311"/>
            <a:ext cx="2720340" cy="836930"/>
          </a:xfrm>
          <a:prstGeom prst="rect">
            <a:avLst/>
          </a:prstGeom>
          <a:solidFill>
            <a:srgbClr val="672C8B"/>
          </a:solidFill>
        </p:spPr>
        <p:txBody>
          <a:bodyPr vert="horz" wrap="square" lIns="0" tIns="1905" rIns="0" bIns="0" rtlCol="0">
            <a:spAutoFit/>
          </a:bodyPr>
          <a:lstStyle/>
          <a:p>
            <a:pPr marL="325755" marR="382905">
              <a:lnSpc>
                <a:spcPct val="135100"/>
              </a:lnSpc>
              <a:spcBef>
                <a:spcPts val="15"/>
              </a:spcBef>
              <a:tabLst>
                <a:tab pos="2223770" algn="l"/>
              </a:tabLst>
            </a:pP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Приоритизация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учётом</a:t>
            </a:r>
            <a:r>
              <a:rPr sz="1800" spc="4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контекста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268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Предотвращайте</a:t>
            </a:r>
            <a:r>
              <a:rPr sz="3200" spc="-45" dirty="0"/>
              <a:t> </a:t>
            </a:r>
            <a:r>
              <a:rPr sz="3200" dirty="0"/>
              <a:t>риски</a:t>
            </a:r>
            <a:r>
              <a:rPr sz="3200" spc="-105" dirty="0"/>
              <a:t> </a:t>
            </a:r>
            <a:r>
              <a:rPr sz="3200" dirty="0"/>
              <a:t>в</a:t>
            </a:r>
            <a:r>
              <a:rPr sz="3200" spc="-55" dirty="0"/>
              <a:t> </a:t>
            </a:r>
            <a:r>
              <a:rPr sz="3200" spc="-10" dirty="0"/>
              <a:t>масштабе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542" y="1029883"/>
            <a:ext cx="7304099" cy="34814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29400" y="2350007"/>
            <a:ext cx="2514600" cy="836930"/>
          </a:xfrm>
          <a:prstGeom prst="rect">
            <a:avLst/>
          </a:prstGeom>
          <a:solidFill>
            <a:srgbClr val="672C8B"/>
          </a:solidFill>
        </p:spPr>
        <p:txBody>
          <a:bodyPr vert="horz" wrap="square" lIns="0" tIns="197485" rIns="0" bIns="0" rtlCol="0">
            <a:spAutoFit/>
          </a:bodyPr>
          <a:lstStyle/>
          <a:p>
            <a:pPr marL="323215" marR="73025">
              <a:lnSpc>
                <a:spcPts val="1800"/>
              </a:lnSpc>
              <a:spcBef>
                <a:spcPts val="1555"/>
              </a:spcBef>
            </a:pPr>
            <a:r>
              <a:rPr sz="1550" spc="70" dirty="0">
                <a:solidFill>
                  <a:srgbClr val="FFFFFF"/>
                </a:solidFill>
                <a:latin typeface="Tahoma"/>
                <a:cs typeface="Tahoma"/>
              </a:rPr>
              <a:t>Автоматизированное </a:t>
            </a:r>
            <a:r>
              <a:rPr sz="1550" spc="65" dirty="0">
                <a:solidFill>
                  <a:srgbClr val="FFFFFF"/>
                </a:solidFill>
                <a:latin typeface="Tahoma"/>
                <a:cs typeface="Tahoma"/>
              </a:rPr>
              <a:t>реагирование</a:t>
            </a:r>
            <a:endParaRPr sz="1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324" y="1165860"/>
            <a:ext cx="3680460" cy="0"/>
          </a:xfrm>
          <a:custGeom>
            <a:avLst/>
            <a:gdLst/>
            <a:ahLst/>
            <a:cxnLst/>
            <a:rect l="l" t="t" r="r" b="b"/>
            <a:pathLst>
              <a:path w="3680460">
                <a:moveTo>
                  <a:pt x="0" y="0"/>
                </a:moveTo>
                <a:lnTo>
                  <a:pt x="3680205" y="0"/>
                </a:lnTo>
              </a:path>
            </a:pathLst>
          </a:custGeom>
          <a:ln w="9144">
            <a:solidFill>
              <a:srgbClr val="9249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2071116"/>
            <a:ext cx="3680460" cy="0"/>
          </a:xfrm>
          <a:custGeom>
            <a:avLst/>
            <a:gdLst/>
            <a:ahLst/>
            <a:cxnLst/>
            <a:rect l="l" t="t" r="r" b="b"/>
            <a:pathLst>
              <a:path w="3680460">
                <a:moveTo>
                  <a:pt x="0" y="0"/>
                </a:moveTo>
                <a:lnTo>
                  <a:pt x="3680205" y="0"/>
                </a:lnTo>
              </a:path>
            </a:pathLst>
          </a:custGeom>
          <a:ln w="9144">
            <a:solidFill>
              <a:srgbClr val="9249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324" y="2976372"/>
            <a:ext cx="3680460" cy="0"/>
          </a:xfrm>
          <a:custGeom>
            <a:avLst/>
            <a:gdLst/>
            <a:ahLst/>
            <a:cxnLst/>
            <a:rect l="l" t="t" r="r" b="b"/>
            <a:pathLst>
              <a:path w="3680460">
                <a:moveTo>
                  <a:pt x="0" y="0"/>
                </a:moveTo>
                <a:lnTo>
                  <a:pt x="3680205" y="0"/>
                </a:lnTo>
              </a:path>
            </a:pathLst>
          </a:custGeom>
          <a:ln w="9144">
            <a:solidFill>
              <a:srgbClr val="9249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324" y="3589020"/>
            <a:ext cx="3680460" cy="0"/>
          </a:xfrm>
          <a:custGeom>
            <a:avLst/>
            <a:gdLst/>
            <a:ahLst/>
            <a:cxnLst/>
            <a:rect l="l" t="t" r="r" b="b"/>
            <a:pathLst>
              <a:path w="3680460">
                <a:moveTo>
                  <a:pt x="0" y="0"/>
                </a:moveTo>
                <a:lnTo>
                  <a:pt x="3680205" y="0"/>
                </a:lnTo>
              </a:path>
            </a:pathLst>
          </a:custGeom>
          <a:ln w="9144">
            <a:solidFill>
              <a:srgbClr val="672C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0329" y="1272666"/>
            <a:ext cx="3420745" cy="2078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03000"/>
              </a:lnSpc>
              <a:spcBef>
                <a:spcPts val="95"/>
              </a:spcBef>
            </a:pPr>
            <a:r>
              <a:rPr sz="1150" spc="-20" dirty="0">
                <a:latin typeface="Microsoft Sans Serif"/>
                <a:cs typeface="Microsoft Sans Serif"/>
              </a:rPr>
              <a:t>Фреймворк,</a:t>
            </a:r>
            <a:r>
              <a:rPr sz="1150" spc="-40" dirty="0">
                <a:latin typeface="Microsoft Sans Serif"/>
                <a:cs typeface="Microsoft Sans Serif"/>
              </a:rPr>
              <a:t> </a:t>
            </a:r>
            <a:r>
              <a:rPr sz="1150" spc="-20" dirty="0">
                <a:latin typeface="Microsoft Sans Serif"/>
                <a:cs typeface="Microsoft Sans Serif"/>
              </a:rPr>
              <a:t>аналогичный</a:t>
            </a:r>
            <a:r>
              <a:rPr sz="1150" spc="-15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MITRE,</a:t>
            </a:r>
            <a:r>
              <a:rPr sz="1150" spc="25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для</a:t>
            </a:r>
            <a:r>
              <a:rPr sz="1150" spc="-60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цепочек </a:t>
            </a:r>
            <a:r>
              <a:rPr sz="1150" spc="-20" dirty="0">
                <a:latin typeface="Microsoft Sans Serif"/>
                <a:cs typeface="Microsoft Sans Serif"/>
              </a:rPr>
              <a:t>поставок</a:t>
            </a:r>
            <a:r>
              <a:rPr sz="1150" dirty="0">
                <a:latin typeface="Microsoft Sans Serif"/>
                <a:cs typeface="Microsoft Sans Serif"/>
              </a:rPr>
              <a:t> </a:t>
            </a:r>
            <a:r>
              <a:rPr sz="1150" spc="-25" dirty="0">
                <a:latin typeface="Microsoft Sans Serif"/>
                <a:cs typeface="Microsoft Sans Serif"/>
              </a:rPr>
              <a:t>программного</a:t>
            </a:r>
            <a:r>
              <a:rPr sz="1150" spc="10" dirty="0">
                <a:latin typeface="Microsoft Sans Serif"/>
                <a:cs typeface="Microsoft Sans Serif"/>
              </a:rPr>
              <a:t> </a:t>
            </a:r>
            <a:r>
              <a:rPr sz="1150" spc="-20" dirty="0">
                <a:latin typeface="Microsoft Sans Serif"/>
                <a:cs typeface="Microsoft Sans Serif"/>
              </a:rPr>
              <a:t>обеспечения.vПосмотрите </a:t>
            </a:r>
            <a:r>
              <a:rPr sz="1200" spc="-40" dirty="0">
                <a:latin typeface="Microsoft Sans Serif"/>
                <a:cs typeface="Microsoft Sans Serif"/>
              </a:rPr>
              <a:t>на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свою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45" dirty="0">
                <a:latin typeface="Microsoft Sans Serif"/>
                <a:cs typeface="Microsoft Sans Serif"/>
              </a:rPr>
              <a:t>цепочку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поставок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45" dirty="0">
                <a:latin typeface="Microsoft Sans Serif"/>
                <a:cs typeface="Microsoft Sans Serif"/>
              </a:rPr>
              <a:t>так,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как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её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видит </a:t>
            </a:r>
            <a:r>
              <a:rPr sz="1150" spc="-10" dirty="0">
                <a:latin typeface="Microsoft Sans Serif"/>
                <a:cs typeface="Microsoft Sans Serif"/>
              </a:rPr>
              <a:t>атакующий.</a:t>
            </a:r>
            <a:endParaRPr sz="1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150">
              <a:latin typeface="Microsoft Sans Serif"/>
              <a:cs typeface="Microsoft Sans Serif"/>
            </a:endParaRPr>
          </a:p>
          <a:p>
            <a:pPr marL="12700" marR="101600">
              <a:lnSpc>
                <a:spcPct val="102200"/>
              </a:lnSpc>
            </a:pPr>
            <a:r>
              <a:rPr sz="1150" spc="-45" dirty="0">
                <a:latin typeface="Microsoft Sans Serif"/>
                <a:cs typeface="Microsoft Sans Serif"/>
              </a:rPr>
              <a:t>Точка</a:t>
            </a:r>
            <a:r>
              <a:rPr sz="1150" spc="-40" dirty="0">
                <a:latin typeface="Microsoft Sans Serif"/>
                <a:cs typeface="Microsoft Sans Serif"/>
              </a:rPr>
              <a:t> </a:t>
            </a:r>
            <a:r>
              <a:rPr sz="1150" spc="-60" dirty="0">
                <a:latin typeface="Microsoft Sans Serif"/>
                <a:cs typeface="Microsoft Sans Serif"/>
              </a:rPr>
              <a:t>отсчёта,</a:t>
            </a:r>
            <a:r>
              <a:rPr sz="1150" spc="10" dirty="0">
                <a:latin typeface="Microsoft Sans Serif"/>
                <a:cs typeface="Microsoft Sans Serif"/>
              </a:rPr>
              <a:t> </a:t>
            </a:r>
            <a:r>
              <a:rPr sz="1150" spc="-50" dirty="0">
                <a:latin typeface="Microsoft Sans Serif"/>
                <a:cs typeface="Microsoft Sans Serif"/>
              </a:rPr>
              <a:t>которая</a:t>
            </a:r>
            <a:r>
              <a:rPr sz="1150" spc="20" dirty="0">
                <a:latin typeface="Microsoft Sans Serif"/>
                <a:cs typeface="Microsoft Sans Serif"/>
              </a:rPr>
              <a:t> </a:t>
            </a:r>
            <a:r>
              <a:rPr sz="1150" spc="-55" dirty="0">
                <a:latin typeface="Microsoft Sans Serif"/>
                <a:cs typeface="Microsoft Sans Serif"/>
              </a:rPr>
              <a:t>помогает</a:t>
            </a:r>
            <a:r>
              <a:rPr sz="1150" spc="55" dirty="0">
                <a:latin typeface="Microsoft Sans Serif"/>
                <a:cs typeface="Microsoft Sans Serif"/>
              </a:rPr>
              <a:t> </a:t>
            </a:r>
            <a:r>
              <a:rPr sz="1150" spc="-35" dirty="0">
                <a:latin typeface="Microsoft Sans Serif"/>
                <a:cs typeface="Microsoft Sans Serif"/>
              </a:rPr>
              <a:t>как</a:t>
            </a:r>
            <a:r>
              <a:rPr sz="1150" spc="-45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техническим </a:t>
            </a:r>
            <a:r>
              <a:rPr sz="1200" spc="-85" dirty="0">
                <a:latin typeface="Microsoft Sans Serif"/>
                <a:cs typeface="Microsoft Sans Serif"/>
              </a:rPr>
              <a:t>командам,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70" dirty="0">
                <a:latin typeface="Microsoft Sans Serif"/>
                <a:cs typeface="Microsoft Sans Serif"/>
              </a:rPr>
              <a:t>так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и</a:t>
            </a:r>
            <a:r>
              <a:rPr sz="1200" spc="-105" dirty="0">
                <a:latin typeface="Microsoft Sans Serif"/>
                <a:cs typeface="Microsoft Sans Serif"/>
              </a:rPr>
              <a:t> </a:t>
            </a:r>
            <a:r>
              <a:rPr sz="1200" spc="-75" dirty="0">
                <a:latin typeface="Microsoft Sans Serif"/>
                <a:cs typeface="Microsoft Sans Serif"/>
              </a:rPr>
              <a:t>руководству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70" dirty="0">
                <a:latin typeface="Microsoft Sans Serif"/>
                <a:cs typeface="Microsoft Sans Serif"/>
              </a:rPr>
              <a:t>легко</a:t>
            </a:r>
            <a:r>
              <a:rPr sz="1200" spc="-95" dirty="0">
                <a:latin typeface="Microsoft Sans Serif"/>
                <a:cs typeface="Microsoft Sans Serif"/>
              </a:rPr>
              <a:t> </a:t>
            </a:r>
            <a:r>
              <a:rPr sz="1200" spc="-75" dirty="0">
                <a:latin typeface="Microsoft Sans Serif"/>
                <a:cs typeface="Microsoft Sans Serif"/>
              </a:rPr>
              <a:t>увидеть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бизнес- </a:t>
            </a:r>
            <a:r>
              <a:rPr sz="1150" spc="-45" dirty="0">
                <a:latin typeface="Microsoft Sans Serif"/>
                <a:cs typeface="Microsoft Sans Serif"/>
              </a:rPr>
              <a:t>преимущества</a:t>
            </a:r>
            <a:r>
              <a:rPr sz="1150" spc="-15" dirty="0">
                <a:latin typeface="Microsoft Sans Serif"/>
                <a:cs typeface="Microsoft Sans Serif"/>
              </a:rPr>
              <a:t> </a:t>
            </a:r>
            <a:r>
              <a:rPr sz="1150" spc="-45" dirty="0">
                <a:latin typeface="Microsoft Sans Serif"/>
                <a:cs typeface="Microsoft Sans Serif"/>
              </a:rPr>
              <a:t>повышения</a:t>
            </a:r>
            <a:r>
              <a:rPr sz="1150" spc="25" dirty="0">
                <a:latin typeface="Microsoft Sans Serif"/>
                <a:cs typeface="Microsoft Sans Serif"/>
              </a:rPr>
              <a:t> </a:t>
            </a:r>
            <a:r>
              <a:rPr sz="1150" spc="-45" dirty="0">
                <a:latin typeface="Microsoft Sans Serif"/>
                <a:cs typeface="Microsoft Sans Serif"/>
              </a:rPr>
              <a:t>уровня</a:t>
            </a:r>
            <a:r>
              <a:rPr sz="1150" spc="-50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безопасности.</a:t>
            </a:r>
            <a:endParaRPr sz="1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75" dirty="0">
                <a:latin typeface="Microsoft Sans Serif"/>
                <a:cs typeface="Microsoft Sans Serif"/>
              </a:rPr>
              <a:t>«</a:t>
            </a:r>
            <a:r>
              <a:rPr sz="1200" spc="-75" dirty="0">
                <a:solidFill>
                  <a:srgbClr val="9249C6"/>
                </a:solidFill>
                <a:latin typeface="Microsoft Sans Serif"/>
                <a:cs typeface="Microsoft Sans Serif"/>
              </a:rPr>
              <a:t>OSC&amp;R</a:t>
            </a:r>
            <a:r>
              <a:rPr sz="1200" spc="-65" dirty="0">
                <a:solidFill>
                  <a:srgbClr val="9249C6"/>
                </a:solidFill>
                <a:latin typeface="Microsoft Sans Serif"/>
                <a:cs typeface="Microsoft Sans Serif"/>
              </a:rPr>
              <a:t> </a:t>
            </a:r>
            <a:r>
              <a:rPr sz="1200" spc="-85" dirty="0">
                <a:latin typeface="Microsoft Sans Serif"/>
                <a:cs typeface="Microsoft Sans Serif"/>
              </a:rPr>
              <a:t>помогает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80" dirty="0">
                <a:latin typeface="Microsoft Sans Serif"/>
                <a:cs typeface="Microsoft Sans Serif"/>
              </a:rPr>
              <a:t>командам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75" dirty="0">
                <a:latin typeface="Microsoft Sans Serif"/>
                <a:cs typeface="Microsoft Sans Serif"/>
              </a:rPr>
              <a:t>безопасности</a:t>
            </a:r>
            <a:r>
              <a:rPr sz="1200" spc="60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с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50" spc="-50" dirty="0">
                <a:latin typeface="Microsoft Sans Serif"/>
                <a:cs typeface="Microsoft Sans Serif"/>
              </a:rPr>
              <a:t>уверенностью</a:t>
            </a:r>
            <a:r>
              <a:rPr sz="1150" spc="5" dirty="0">
                <a:latin typeface="Microsoft Sans Serif"/>
                <a:cs typeface="Microsoft Sans Serif"/>
              </a:rPr>
              <a:t> </a:t>
            </a:r>
            <a:r>
              <a:rPr sz="1150" spc="-45" dirty="0">
                <a:latin typeface="Microsoft Sans Serif"/>
                <a:cs typeface="Microsoft Sans Serif"/>
              </a:rPr>
              <a:t>выстраивать</a:t>
            </a:r>
            <a:r>
              <a:rPr sz="1150" spc="25" dirty="0">
                <a:latin typeface="Microsoft Sans Serif"/>
                <a:cs typeface="Microsoft Sans Serif"/>
              </a:rPr>
              <a:t> </a:t>
            </a:r>
            <a:r>
              <a:rPr sz="1150" spc="-35" dirty="0">
                <a:latin typeface="Microsoft Sans Serif"/>
                <a:cs typeface="Microsoft Sans Serif"/>
              </a:rPr>
              <a:t>свою</a:t>
            </a:r>
            <a:r>
              <a:rPr sz="1150" spc="-110" dirty="0">
                <a:latin typeface="Microsoft Sans Serif"/>
                <a:cs typeface="Microsoft Sans Serif"/>
              </a:rPr>
              <a:t> </a:t>
            </a:r>
            <a:r>
              <a:rPr sz="1150" spc="-45" dirty="0">
                <a:latin typeface="Microsoft Sans Serif"/>
                <a:cs typeface="Microsoft Sans Serif"/>
              </a:rPr>
              <a:t>стратегию</a:t>
            </a:r>
            <a:r>
              <a:rPr sz="1150" spc="15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защиты»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8254" y="374726"/>
            <a:ext cx="743585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solidFill>
                  <a:srgbClr val="9249C6"/>
                </a:solidFill>
              </a:rPr>
              <a:t>OSC&amp;R:</a:t>
            </a:r>
            <a:r>
              <a:rPr sz="2000" spc="-10" dirty="0">
                <a:solidFill>
                  <a:srgbClr val="9249C6"/>
                </a:solidFill>
              </a:rPr>
              <a:t> </a:t>
            </a:r>
            <a:r>
              <a:rPr sz="2000" dirty="0">
                <a:solidFill>
                  <a:srgbClr val="9249C6"/>
                </a:solidFill>
              </a:rPr>
              <a:t>Открытая</a:t>
            </a:r>
            <a:r>
              <a:rPr sz="2000" spc="-75" dirty="0">
                <a:solidFill>
                  <a:srgbClr val="9249C6"/>
                </a:solidFill>
              </a:rPr>
              <a:t> </a:t>
            </a:r>
            <a:r>
              <a:rPr sz="2000" dirty="0">
                <a:solidFill>
                  <a:srgbClr val="9249C6"/>
                </a:solidFill>
              </a:rPr>
              <a:t>справочная</a:t>
            </a:r>
            <a:r>
              <a:rPr sz="2000" spc="-80" dirty="0">
                <a:solidFill>
                  <a:srgbClr val="9249C6"/>
                </a:solidFill>
              </a:rPr>
              <a:t> </a:t>
            </a:r>
            <a:r>
              <a:rPr sz="2000" dirty="0">
                <a:solidFill>
                  <a:srgbClr val="9249C6"/>
                </a:solidFill>
              </a:rPr>
              <a:t>база</a:t>
            </a:r>
            <a:r>
              <a:rPr sz="2000" spc="-30" dirty="0">
                <a:solidFill>
                  <a:srgbClr val="9249C6"/>
                </a:solidFill>
              </a:rPr>
              <a:t> </a:t>
            </a:r>
            <a:r>
              <a:rPr sz="2000" dirty="0">
                <a:solidFill>
                  <a:srgbClr val="9249C6"/>
                </a:solidFill>
              </a:rPr>
              <a:t>атак</a:t>
            </a:r>
            <a:r>
              <a:rPr sz="2000" spc="-30" dirty="0">
                <a:solidFill>
                  <a:srgbClr val="9249C6"/>
                </a:solidFill>
              </a:rPr>
              <a:t> </a:t>
            </a:r>
            <a:r>
              <a:rPr sz="2000" dirty="0">
                <a:solidFill>
                  <a:srgbClr val="9249C6"/>
                </a:solidFill>
              </a:rPr>
              <a:t>на</a:t>
            </a:r>
            <a:r>
              <a:rPr sz="2000" spc="-5" dirty="0">
                <a:solidFill>
                  <a:srgbClr val="9249C6"/>
                </a:solidFill>
              </a:rPr>
              <a:t> </a:t>
            </a:r>
            <a:r>
              <a:rPr sz="2000" dirty="0">
                <a:solidFill>
                  <a:srgbClr val="9249C6"/>
                </a:solidFill>
              </a:rPr>
              <a:t>цепочку</a:t>
            </a:r>
            <a:r>
              <a:rPr sz="2000" spc="-20" dirty="0">
                <a:solidFill>
                  <a:srgbClr val="9249C6"/>
                </a:solidFill>
              </a:rPr>
              <a:t> </a:t>
            </a:r>
            <a:r>
              <a:rPr sz="2000" spc="-10" dirty="0">
                <a:solidFill>
                  <a:srgbClr val="9249C6"/>
                </a:solidFill>
              </a:rPr>
              <a:t>поставок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308254" y="681304"/>
            <a:ext cx="885126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solidFill>
                  <a:srgbClr val="9249C6"/>
                </a:solidFill>
                <a:latin typeface="Microsoft Sans Serif"/>
                <a:cs typeface="Microsoft Sans Serif"/>
              </a:rPr>
              <a:t>программного</a:t>
            </a:r>
            <a:r>
              <a:rPr sz="2000" spc="-45" dirty="0">
                <a:solidFill>
                  <a:srgbClr val="9249C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9249C6"/>
                </a:solidFill>
                <a:latin typeface="Microsoft Sans Serif"/>
                <a:cs typeface="Microsoft Sans Serif"/>
              </a:rPr>
              <a:t>обеспечения</a:t>
            </a:r>
            <a:r>
              <a:rPr sz="2000" spc="-90" dirty="0">
                <a:solidFill>
                  <a:srgbClr val="9249C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9249C6"/>
                </a:solidFill>
                <a:latin typeface="Microsoft Sans Serif"/>
                <a:cs typeface="Microsoft Sans Serif"/>
              </a:rPr>
              <a:t>(Open</a:t>
            </a:r>
            <a:r>
              <a:rPr sz="2000" spc="-75" dirty="0">
                <a:solidFill>
                  <a:srgbClr val="9249C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9249C6"/>
                </a:solidFill>
                <a:latin typeface="Microsoft Sans Serif"/>
                <a:cs typeface="Microsoft Sans Serif"/>
              </a:rPr>
              <a:t>Software</a:t>
            </a:r>
            <a:r>
              <a:rPr sz="2000" spc="-45" dirty="0">
                <a:solidFill>
                  <a:srgbClr val="9249C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9249C6"/>
                </a:solidFill>
                <a:latin typeface="Microsoft Sans Serif"/>
                <a:cs typeface="Microsoft Sans Serif"/>
              </a:rPr>
              <a:t>Supply</a:t>
            </a:r>
            <a:r>
              <a:rPr sz="2000" spc="-30" dirty="0">
                <a:solidFill>
                  <a:srgbClr val="9249C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9249C6"/>
                </a:solidFill>
                <a:latin typeface="Microsoft Sans Serif"/>
                <a:cs typeface="Microsoft Sans Serif"/>
              </a:rPr>
              <a:t>Chain</a:t>
            </a:r>
            <a:r>
              <a:rPr sz="2000" spc="-45" dirty="0">
                <a:solidFill>
                  <a:srgbClr val="9249C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9249C6"/>
                </a:solidFill>
                <a:latin typeface="Microsoft Sans Serif"/>
                <a:cs typeface="Microsoft Sans Serif"/>
              </a:rPr>
              <a:t>Attack</a:t>
            </a:r>
            <a:r>
              <a:rPr sz="2000" spc="-75" dirty="0">
                <a:solidFill>
                  <a:srgbClr val="9249C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9249C6"/>
                </a:solidFill>
                <a:latin typeface="Microsoft Sans Serif"/>
                <a:cs typeface="Microsoft Sans Serif"/>
              </a:rPr>
              <a:t>Reference)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83762" y="1143423"/>
            <a:ext cx="4498975" cy="3483610"/>
            <a:chOff x="4183762" y="1143423"/>
            <a:chExt cx="4498975" cy="34836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3762" y="1143423"/>
              <a:ext cx="2715003" cy="19326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6632" y="2025395"/>
              <a:ext cx="3625596" cy="260146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9151" y="3739896"/>
            <a:ext cx="1115568" cy="26974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388" y="3739896"/>
            <a:ext cx="1257300" cy="26974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8388" y="4169664"/>
            <a:ext cx="694944" cy="24688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8216" y="4169664"/>
            <a:ext cx="1746504" cy="2697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392</Words>
  <Application>Microsoft Office PowerPoint</Application>
  <PresentationFormat>Экран (16:9)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 Black</vt:lpstr>
      <vt:lpstr>Calibri</vt:lpstr>
      <vt:lpstr>Microsoft Sans Serif</vt:lpstr>
      <vt:lpstr>Tahoma</vt:lpstr>
      <vt:lpstr>Times New Roman</vt:lpstr>
      <vt:lpstr>Office Theme</vt:lpstr>
      <vt:lpstr>Презентация PowerPoint</vt:lpstr>
      <vt:lpstr>Современная безопасность приложений развивается и становится всё более сложной</vt:lpstr>
      <vt:lpstr>К 2026 году 70% платформенных команд интегрируют инструменты AppSec для масштабирования практик DevSecOps.</vt:lpstr>
      <vt:lpstr>Команды безопасности и разработки ожидают простоты</vt:lpstr>
      <vt:lpstr>до облака</vt:lpstr>
      <vt:lpstr>Видимость всего</vt:lpstr>
      <vt:lpstr>Сфокусируйтесь на главном</vt:lpstr>
      <vt:lpstr>Предотвращайте риски в масштабе</vt:lpstr>
      <vt:lpstr>OSC&amp;R: Открытая справочная база атак на цепочку поставок</vt:lpstr>
      <vt:lpstr>Бесшовная интеграция безопасности в разработку</vt:lpstr>
      <vt:lpstr>Что мы слышим от клиентов?</vt:lpstr>
      <vt:lpstr>О компании OX Security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Aida Sadykova</cp:lastModifiedBy>
  <cp:revision>1</cp:revision>
  <dcterms:created xsi:type="dcterms:W3CDTF">2025-12-09T07:15:48Z</dcterms:created>
  <dcterms:modified xsi:type="dcterms:W3CDTF">2025-12-09T07:16:27Z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2025-12-09T00:00:00Z</vt:filetime>
  </property>
  <property fmtid="{D5CDD505-2E9C-101B-9397-08002B2CF9AE}" pid="5" name="Producer">
    <vt:lpwstr>www.ilovepdf.com</vt:lpwstr>
  </property>
</Properties>
</file>